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46" r:id="rId2"/>
    <p:sldId id="422" r:id="rId3"/>
    <p:sldId id="451" r:id="rId4"/>
    <p:sldId id="452" r:id="rId5"/>
    <p:sldId id="453" r:id="rId6"/>
    <p:sldId id="469" r:id="rId7"/>
    <p:sldId id="465" r:id="rId8"/>
    <p:sldId id="470" r:id="rId9"/>
    <p:sldId id="473" r:id="rId10"/>
    <p:sldId id="471" r:id="rId11"/>
    <p:sldId id="448" r:id="rId12"/>
    <p:sldId id="475" r:id="rId13"/>
  </p:sldIdLst>
  <p:sldSz cx="9144000" cy="6858000" type="screen4x3"/>
  <p:notesSz cx="6858000" cy="9144000"/>
  <p:custShowLst>
    <p:custShow name="Custom Show 1" id="0">
      <p:sldLst>
        <p:sld r:id="rId3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&amp;R" initials="Y" lastIdx="1" clrIdx="0"/>
  <p:cmAuthor id="1" name="Audrey Sumberg" initials="ATS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95D5"/>
    <a:srgbClr val="777777"/>
    <a:srgbClr val="FFFFFF"/>
    <a:srgbClr val="34BCBA"/>
    <a:srgbClr val="6DAF3D"/>
    <a:srgbClr val="E64BA2"/>
    <a:srgbClr val="288BD6"/>
    <a:srgbClr val="666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8" autoAdjust="0"/>
    <p:restoredTop sz="94645" autoAdjust="0"/>
  </p:normalViewPr>
  <p:slideViewPr>
    <p:cSldViewPr snapToGrid="0" showGuides="1">
      <p:cViewPr>
        <p:scale>
          <a:sx n="70" d="100"/>
          <a:sy n="70" d="100"/>
        </p:scale>
        <p:origin x="-1080" y="-96"/>
      </p:cViewPr>
      <p:guideLst>
        <p:guide orient="horz" pos="2432"/>
        <p:guide pos="2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8DBD6-B143-4204-AD63-C256CDD1E9F6}" type="datetimeFigureOut">
              <a:rPr lang="en-US" smtClean="0"/>
              <a:t>12/11/2013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7887E-EE9A-4DE2-9B29-71ACAE48F5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20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C99B2-D4FB-42A1-A994-757C3D53E0DA}" type="datetimeFigureOut">
              <a:rPr lang="en-US" smtClean="0"/>
              <a:t>12/11/2013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20240" y="685800"/>
            <a:ext cx="3017520" cy="226314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389971"/>
            <a:ext cx="5486400" cy="50682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A2FA1-A8F9-4A59-B139-3FDF77DBF9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08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Museo Sans For Dell" pitchFamily="2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685800"/>
            <a:ext cx="3016250" cy="226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000000"/>
                </a:solidFill>
              </a:rPr>
              <a:t>Slides 1 and 2 must stay together if you want to begin your presentation with the looping slide.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Starting from slide 1, go into Slide Show mode, click the </a:t>
            </a:r>
            <a:r>
              <a:rPr lang="en-US" sz="1200" dirty="0" smtClean="0">
                <a:solidFill>
                  <a:srgbClr val="000000"/>
                </a:solidFill>
                <a:sym typeface="Wingdings 3"/>
              </a:rPr>
              <a:t> [play] </a:t>
            </a:r>
            <a:r>
              <a:rPr lang="en-US" sz="1200" dirty="0" smtClean="0">
                <a:solidFill>
                  <a:srgbClr val="000000"/>
                </a:solidFill>
              </a:rPr>
              <a:t>button and it will take you to slide 2, which is the loop, this slide is hidden for the purpose of the loop.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When you are ready to start your presentation, press “Esc”. This will take you back to slide 1. Then press page down to move to advance through your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2FA1-A8F9-4A59-B139-3FDF77DBF9B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1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685800"/>
            <a:ext cx="3016250" cy="226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000000"/>
                </a:solidFill>
              </a:rPr>
              <a:t>Slides 1 and 2 must stay together if you want to begin your presentation with the looping slide.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Starting from slide 1, go into Slide Show mode, click the </a:t>
            </a:r>
            <a:r>
              <a:rPr lang="en-US" sz="1200" dirty="0" smtClean="0">
                <a:solidFill>
                  <a:srgbClr val="000000"/>
                </a:solidFill>
                <a:sym typeface="Wingdings 3"/>
              </a:rPr>
              <a:t> [play] </a:t>
            </a:r>
            <a:r>
              <a:rPr lang="en-US" sz="1200" dirty="0" smtClean="0">
                <a:solidFill>
                  <a:srgbClr val="000000"/>
                </a:solidFill>
              </a:rPr>
              <a:t>button and it will take you to slide 2, which is the loop, this slide is hidden for the purpose of the loop.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When you are ready to start your presentation, press “Esc”. This will take you back to slide 1. </a:t>
            </a:r>
            <a:r>
              <a:rPr lang="en-US" sz="1200" smtClean="0">
                <a:solidFill>
                  <a:srgbClr val="000000"/>
                </a:solidFill>
              </a:rPr>
              <a:t>Then press page down to move to advance through your presentation.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2FA1-A8F9-4A59-B139-3FDF77DBF9B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618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20875" y="685800"/>
            <a:ext cx="3016250" cy="2263775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>
              <a:latin typeface="Arial" pitchFamily="34" charset="0"/>
            </a:endParaRP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Xerox Internal Use Only – Xerox Confidential – Xerox Third Party Confidential – Xerox Personal Confidential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AAEA5-82B1-4517-9A2E-A3BE83940381}" type="slidenum">
              <a:rPr lang="en-US" smtClean="0">
                <a:ea typeface="MS PGothic" pitchFamily="34" charset="-128"/>
              </a:rPr>
              <a:pPr/>
              <a:t>8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20875" y="685800"/>
            <a:ext cx="3016250" cy="2263775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>
              <a:latin typeface="Arial" pitchFamily="34" charset="0"/>
            </a:endParaRP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Xerox Internal Use Only – Xerox Confidential – Xerox Third Party Confidential – Xerox Personal Confidential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AAEA5-82B1-4517-9A2E-A3BE83940381}" type="slidenum">
              <a:rPr lang="en-US" smtClean="0">
                <a:ea typeface="MS PGothic" pitchFamily="34" charset="-128"/>
              </a:rPr>
              <a:pPr/>
              <a:t>9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EA6BF63-A943-4A25-A5B3-EAC4FEE9F72B}" type="datetime4">
              <a:rPr lang="en-US" smtClean="0"/>
              <a:t>December 11, 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1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ull Image, White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159775"/>
            <a:ext cx="8412480" cy="4754880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6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ull Image, White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14" y="1168165"/>
            <a:ext cx="8412480" cy="4031771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3D0B371-752F-45CE-A54E-96E91519FC8B}" type="datetime4">
              <a:rPr lang="en-US" smtClean="0"/>
              <a:t>December 11, 2013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4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3595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2"/>
          </p:nvPr>
        </p:nvSpPr>
        <p:spPr>
          <a:xfrm>
            <a:off x="3298032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/>
          </p:nvPr>
        </p:nvSpPr>
        <p:spPr>
          <a:xfrm>
            <a:off x="617220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24"/>
          </p:nvPr>
        </p:nvSpPr>
        <p:spPr>
          <a:xfrm>
            <a:off x="43595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6"/>
          </p:nvPr>
        </p:nvSpPr>
        <p:spPr>
          <a:xfrm>
            <a:off x="617220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7"/>
          </p:nvPr>
        </p:nvSpPr>
        <p:spPr>
          <a:xfrm>
            <a:off x="43595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28"/>
          </p:nvPr>
        </p:nvSpPr>
        <p:spPr>
          <a:xfrm>
            <a:off x="3298032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29"/>
          </p:nvPr>
        </p:nvSpPr>
        <p:spPr>
          <a:xfrm>
            <a:off x="617220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205786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F6DC5DD-D82F-4CD8-991C-D1BEA7D3D63D}" type="datetime4">
              <a:rPr lang="en-US" smtClean="0"/>
              <a:t>December 11, 2013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1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23863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4"/>
          </p:nvPr>
        </p:nvSpPr>
        <p:spPr>
          <a:xfrm>
            <a:off x="6172200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063173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F077BD-155F-453F-82E7-ADA645EFE4AF}" type="datetime4">
              <a:rPr lang="en-US" smtClean="0"/>
              <a:t>December 11, 2013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4996061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377825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4700587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/>
          </p:nvPr>
        </p:nvSpPr>
        <p:spPr>
          <a:xfrm>
            <a:off x="4700587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E300761-211F-43EB-8D7F-A8A0B50FCCA1}" type="datetime4">
              <a:rPr lang="en-US" smtClean="0"/>
              <a:t>December 11, 2013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4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93F8346-564D-4B4A-A45E-83ED0DFD7962}" type="datetime4">
              <a:rPr lang="en-US" smtClean="0"/>
              <a:t>December 11,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2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78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37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657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4060272"/>
            <a:ext cx="6217920" cy="128016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418653"/>
            <a:ext cx="612648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414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7824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5041263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F2478E-91D5-404E-B155-3268D2825EFC}" type="datetime4">
              <a:rPr lang="en-US" smtClean="0"/>
              <a:t>December 11, 2013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2" t="25190" r="7064" b="21285"/>
          <a:stretch/>
        </p:blipFill>
        <p:spPr>
          <a:xfrm>
            <a:off x="0" y="3024188"/>
            <a:ext cx="9144000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472752"/>
            <a:ext cx="9144000" cy="13852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3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 userDrawn="1"/>
        </p:nvSpPr>
        <p:spPr>
          <a:xfrm rot="5400000">
            <a:off x="2024168" y="1900133"/>
            <a:ext cx="1803825" cy="585216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81" y="4219464"/>
            <a:ext cx="5394960" cy="118872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56563"/>
            <a:ext cx="1545336" cy="4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5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59188"/>
            <a:ext cx="9144000" cy="1828800"/>
          </a:xfrm>
          <a:solidFill>
            <a:srgbClr val="FFFFFF">
              <a:alpha val="85098"/>
            </a:srgbClr>
          </a:solidFill>
        </p:spPr>
        <p:txBody>
          <a:bodyPr vert="horz" lIns="274320" tIns="274320" rIns="0" bIns="0" rtlCol="0" anchor="t">
            <a:noAutofit/>
          </a:bodyPr>
          <a:lstStyle>
            <a:lvl1pPr>
              <a:defRPr lang="en-US" sz="4800" dirty="0"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56563"/>
            <a:ext cx="1545336" cy="4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91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23056" r="7037" b="21262"/>
          <a:stretch/>
        </p:blipFill>
        <p:spPr>
          <a:xfrm>
            <a:off x="0" y="1093789"/>
            <a:ext cx="9144000" cy="26416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3657809"/>
            <a:ext cx="9144000" cy="320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30347"/>
            <a:ext cx="6766560" cy="155448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3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23056" r="7037" b="21262"/>
          <a:stretch/>
        </p:blipFill>
        <p:spPr>
          <a:xfrm>
            <a:off x="0" y="1093789"/>
            <a:ext cx="9144000" cy="264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" y="3657809"/>
            <a:ext cx="9144000" cy="320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71291"/>
            <a:ext cx="6766560" cy="54864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7645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92999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48353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03708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3805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ntinuous Loop C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1339" r="6599" b="21702"/>
          <a:stretch/>
        </p:blipFill>
        <p:spPr>
          <a:xfrm>
            <a:off x="-1" y="3519488"/>
            <a:ext cx="9144001" cy="30305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1339" r="6599" b="21702"/>
          <a:stretch/>
        </p:blipFill>
        <p:spPr>
          <a:xfrm>
            <a:off x="-1" y="3519488"/>
            <a:ext cx="9144001" cy="30305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1339" r="6599" b="21702"/>
          <a:stretch/>
        </p:blipFill>
        <p:spPr>
          <a:xfrm>
            <a:off x="-1" y="3519488"/>
            <a:ext cx="9144001" cy="30305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1339" r="6599" b="21702"/>
          <a:stretch/>
        </p:blipFill>
        <p:spPr>
          <a:xfrm>
            <a:off x="-1" y="3519488"/>
            <a:ext cx="9144001" cy="30305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1339" r="6599" b="21702"/>
          <a:stretch/>
        </p:blipFill>
        <p:spPr>
          <a:xfrm>
            <a:off x="-1" y="3519488"/>
            <a:ext cx="9144001" cy="303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ingle Loop C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1339" r="6599" b="21702"/>
          <a:stretch/>
        </p:blipFill>
        <p:spPr>
          <a:xfrm>
            <a:off x="-1" y="3519488"/>
            <a:ext cx="9144001" cy="30305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1339" r="6599" b="21702"/>
          <a:stretch/>
        </p:blipFill>
        <p:spPr>
          <a:xfrm>
            <a:off x="-1" y="3519488"/>
            <a:ext cx="9144001" cy="30305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1339" r="6599" b="21702"/>
          <a:stretch/>
        </p:blipFill>
        <p:spPr>
          <a:xfrm>
            <a:off x="-1" y="3519488"/>
            <a:ext cx="9144001" cy="30305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1339" r="6599" b="21702"/>
          <a:stretch/>
        </p:blipFill>
        <p:spPr>
          <a:xfrm>
            <a:off x="-1" y="3519488"/>
            <a:ext cx="9144001" cy="30305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1339" r="6599" b="21702"/>
          <a:stretch/>
        </p:blipFill>
        <p:spPr>
          <a:xfrm>
            <a:off x="-1" y="3519488"/>
            <a:ext cx="9144001" cy="303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ntinuous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9971" r="6980" b="18650"/>
          <a:stretch/>
        </p:blipFill>
        <p:spPr>
          <a:xfrm>
            <a:off x="-1" y="4211639"/>
            <a:ext cx="9144001" cy="2646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9971" r="6980" b="18650"/>
          <a:stretch/>
        </p:blipFill>
        <p:spPr>
          <a:xfrm>
            <a:off x="-1" y="4211639"/>
            <a:ext cx="9144001" cy="26463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9971" r="6980" b="18650"/>
          <a:stretch/>
        </p:blipFill>
        <p:spPr>
          <a:xfrm>
            <a:off x="-1" y="4211639"/>
            <a:ext cx="9144001" cy="26463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9971" r="6980" b="18650"/>
          <a:stretch/>
        </p:blipFill>
        <p:spPr>
          <a:xfrm>
            <a:off x="-1" y="4211639"/>
            <a:ext cx="9144001" cy="26463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9971" r="6980" b="18650"/>
          <a:stretch/>
        </p:blipFill>
        <p:spPr>
          <a:xfrm>
            <a:off x="-1" y="4211639"/>
            <a:ext cx="9144001" cy="26463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3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ingle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9971" r="6980" b="18650"/>
          <a:stretch/>
        </p:blipFill>
        <p:spPr>
          <a:xfrm>
            <a:off x="-1" y="4211639"/>
            <a:ext cx="9144001" cy="26463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9971" r="6980" b="18650"/>
          <a:stretch/>
        </p:blipFill>
        <p:spPr>
          <a:xfrm>
            <a:off x="-1" y="4211639"/>
            <a:ext cx="9144001" cy="26463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9971" r="6980" b="18650"/>
          <a:stretch/>
        </p:blipFill>
        <p:spPr>
          <a:xfrm>
            <a:off x="-1" y="4211639"/>
            <a:ext cx="9144001" cy="26463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9971" r="6980" b="18650"/>
          <a:stretch/>
        </p:blipFill>
        <p:spPr>
          <a:xfrm>
            <a:off x="-1" y="4211639"/>
            <a:ext cx="9144001" cy="26463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9971" r="6980" b="18650"/>
          <a:stretch/>
        </p:blipFill>
        <p:spPr>
          <a:xfrm>
            <a:off x="-1" y="4211639"/>
            <a:ext cx="9144001" cy="26463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0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r="5740"/>
          <a:stretch/>
        </p:blipFill>
        <p:spPr>
          <a:xfrm flipH="1">
            <a:off x="-1" y="0"/>
            <a:ext cx="9143999" cy="6858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1697145"/>
            <a:ext cx="3840480" cy="3007854"/>
            <a:chOff x="0" y="1697145"/>
            <a:chExt cx="3840480" cy="3007854"/>
          </a:xfrm>
        </p:grpSpPr>
        <p:sp>
          <p:nvSpPr>
            <p:cNvPr id="9" name="Round Single Corner Rectangle 8"/>
            <p:cNvSpPr/>
            <p:nvPr/>
          </p:nvSpPr>
          <p:spPr>
            <a:xfrm>
              <a:off x="0" y="1697145"/>
              <a:ext cx="3840480" cy="2011680"/>
            </a:xfrm>
            <a:prstGeom prst="round1Rect">
              <a:avLst>
                <a:gd name="adj" fmla="val 6178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3699159"/>
              <a:ext cx="3840480" cy="1005840"/>
            </a:xfrm>
            <a:prstGeom prst="round1Rect">
              <a:avLst>
                <a:gd name="adj" fmla="val 12005"/>
              </a:avLst>
            </a:prstGeom>
            <a:solidFill>
              <a:srgbClr val="FFFFFF">
                <a:alpha val="8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88" y="1890932"/>
            <a:ext cx="3474720" cy="1737360"/>
          </a:xfrm>
        </p:spPr>
        <p:txBody>
          <a:bodyPr anchor="t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88" y="3831770"/>
            <a:ext cx="3474720" cy="82296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88168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0058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654726"/>
            <a:ext cx="8412480" cy="438912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2C8B53B-321C-4313-8A99-82078833BFD8}" type="datetime4">
              <a:rPr lang="en-US" smtClean="0"/>
              <a:t>December 11, 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6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" t="18621" r="6579" b="32000"/>
          <a:stretch/>
        </p:blipFill>
        <p:spPr>
          <a:xfrm flipH="1">
            <a:off x="-3" y="1"/>
            <a:ext cx="9143999" cy="685800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 flipH="1">
            <a:off x="4023360" y="1604866"/>
            <a:ext cx="5120640" cy="2623184"/>
            <a:chOff x="662731" y="1604866"/>
            <a:chExt cx="3840480" cy="2623184"/>
          </a:xfrm>
        </p:grpSpPr>
        <p:sp>
          <p:nvSpPr>
            <p:cNvPr id="9" name="Round Single Corner Rectangle 8"/>
            <p:cNvSpPr/>
            <p:nvPr/>
          </p:nvSpPr>
          <p:spPr>
            <a:xfrm>
              <a:off x="662731" y="1604866"/>
              <a:ext cx="3840480" cy="1645920"/>
            </a:xfrm>
            <a:prstGeom prst="round1Rect">
              <a:avLst>
                <a:gd name="adj" fmla="val 5365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662731" y="3241889"/>
              <a:ext cx="3840480" cy="986161"/>
            </a:xfrm>
            <a:prstGeom prst="round1Rect">
              <a:avLst>
                <a:gd name="adj" fmla="val 9475"/>
              </a:avLst>
            </a:prstGeom>
            <a:solidFill>
              <a:srgbClr val="FFFFFF">
                <a:alpha val="8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238526" y="2008378"/>
            <a:ext cx="4572000" cy="1097280"/>
          </a:xfrm>
        </p:spPr>
        <p:txBody>
          <a:bodyPr anchor="t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238526" y="3471043"/>
            <a:ext cx="4572000" cy="82296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339804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2" b="41413"/>
          <a:stretch/>
        </p:blipFill>
        <p:spPr>
          <a:xfrm>
            <a:off x="0" y="0"/>
            <a:ext cx="9144000" cy="2978092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-1" y="2595577"/>
            <a:ext cx="9142414" cy="2433913"/>
            <a:chOff x="-1" y="2563756"/>
            <a:chExt cx="9142414" cy="2433913"/>
          </a:xfrm>
        </p:grpSpPr>
        <p:sp>
          <p:nvSpPr>
            <p:cNvPr id="11" name="Freeform 10"/>
            <p:cNvSpPr/>
            <p:nvPr userDrawn="1"/>
          </p:nvSpPr>
          <p:spPr>
            <a:xfrm>
              <a:off x="-1" y="2563756"/>
              <a:ext cx="9142413" cy="2323750"/>
            </a:xfrm>
            <a:custGeom>
              <a:avLst/>
              <a:gdLst>
                <a:gd name="connsiteX0" fmla="*/ 9144000 w 9160778"/>
                <a:gd name="connsiteY0" fmla="*/ 75501 h 2323750"/>
                <a:gd name="connsiteX1" fmla="*/ 8330268 w 9160778"/>
                <a:gd name="connsiteY1" fmla="*/ 0 h 2323750"/>
                <a:gd name="connsiteX2" fmla="*/ 6400800 w 9160778"/>
                <a:gd name="connsiteY2" fmla="*/ 67112 h 2323750"/>
                <a:gd name="connsiteX3" fmla="*/ 0 w 9160778"/>
                <a:gd name="connsiteY3" fmla="*/ 318782 h 2323750"/>
                <a:gd name="connsiteX4" fmla="*/ 0 w 9160778"/>
                <a:gd name="connsiteY4" fmla="*/ 2323750 h 2323750"/>
                <a:gd name="connsiteX5" fmla="*/ 9160778 w 9160778"/>
                <a:gd name="connsiteY5" fmla="*/ 2323750 h 2323750"/>
                <a:gd name="connsiteX6" fmla="*/ 9144000 w 9160778"/>
                <a:gd name="connsiteY6" fmla="*/ 75501 h 23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78" h="2323750">
                  <a:moveTo>
                    <a:pt x="9144000" y="75501"/>
                  </a:moveTo>
                  <a:lnTo>
                    <a:pt x="8330268" y="0"/>
                  </a:lnTo>
                  <a:lnTo>
                    <a:pt x="6400800" y="67112"/>
                  </a:lnTo>
                  <a:lnTo>
                    <a:pt x="0" y="318782"/>
                  </a:lnTo>
                  <a:lnTo>
                    <a:pt x="0" y="2323750"/>
                  </a:lnTo>
                  <a:lnTo>
                    <a:pt x="9160778" y="2323750"/>
                  </a:lnTo>
                  <a:lnTo>
                    <a:pt x="9144000" y="7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>
              <a:off x="8706035" y="2663301"/>
              <a:ext cx="436378" cy="2334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2"/>
          <a:stretch/>
        </p:blipFill>
        <p:spPr>
          <a:xfrm>
            <a:off x="1" y="854895"/>
            <a:ext cx="9143999" cy="39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54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3" b="31885"/>
          <a:stretch/>
        </p:blipFill>
        <p:spPr>
          <a:xfrm>
            <a:off x="0" y="0"/>
            <a:ext cx="9144000" cy="291465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-1" y="2595577"/>
            <a:ext cx="9142414" cy="2433913"/>
            <a:chOff x="-1" y="2563756"/>
            <a:chExt cx="9142414" cy="2433913"/>
          </a:xfrm>
        </p:grpSpPr>
        <p:sp>
          <p:nvSpPr>
            <p:cNvPr id="11" name="Freeform 10"/>
            <p:cNvSpPr/>
            <p:nvPr userDrawn="1"/>
          </p:nvSpPr>
          <p:spPr>
            <a:xfrm>
              <a:off x="-1" y="2563756"/>
              <a:ext cx="9142413" cy="2323750"/>
            </a:xfrm>
            <a:custGeom>
              <a:avLst/>
              <a:gdLst>
                <a:gd name="connsiteX0" fmla="*/ 9144000 w 9160778"/>
                <a:gd name="connsiteY0" fmla="*/ 75501 h 2323750"/>
                <a:gd name="connsiteX1" fmla="*/ 8330268 w 9160778"/>
                <a:gd name="connsiteY1" fmla="*/ 0 h 2323750"/>
                <a:gd name="connsiteX2" fmla="*/ 6400800 w 9160778"/>
                <a:gd name="connsiteY2" fmla="*/ 67112 h 2323750"/>
                <a:gd name="connsiteX3" fmla="*/ 0 w 9160778"/>
                <a:gd name="connsiteY3" fmla="*/ 318782 h 2323750"/>
                <a:gd name="connsiteX4" fmla="*/ 0 w 9160778"/>
                <a:gd name="connsiteY4" fmla="*/ 2323750 h 2323750"/>
                <a:gd name="connsiteX5" fmla="*/ 9160778 w 9160778"/>
                <a:gd name="connsiteY5" fmla="*/ 2323750 h 2323750"/>
                <a:gd name="connsiteX6" fmla="*/ 9144000 w 9160778"/>
                <a:gd name="connsiteY6" fmla="*/ 75501 h 23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78" h="2323750">
                  <a:moveTo>
                    <a:pt x="9144000" y="75501"/>
                  </a:moveTo>
                  <a:lnTo>
                    <a:pt x="8330268" y="0"/>
                  </a:lnTo>
                  <a:lnTo>
                    <a:pt x="6400800" y="67112"/>
                  </a:lnTo>
                  <a:lnTo>
                    <a:pt x="0" y="318782"/>
                  </a:lnTo>
                  <a:lnTo>
                    <a:pt x="0" y="2323750"/>
                  </a:lnTo>
                  <a:lnTo>
                    <a:pt x="9160778" y="2323750"/>
                  </a:lnTo>
                  <a:lnTo>
                    <a:pt x="9144000" y="7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>
              <a:off x="8706035" y="2663301"/>
              <a:ext cx="436378" cy="2334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2"/>
          <a:stretch/>
        </p:blipFill>
        <p:spPr>
          <a:xfrm>
            <a:off x="1" y="854895"/>
            <a:ext cx="9143999" cy="39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5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7303" r="12551" b="52977"/>
          <a:stretch/>
        </p:blipFill>
        <p:spPr>
          <a:xfrm>
            <a:off x="-1" y="-1"/>
            <a:ext cx="9144002" cy="3296093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1" y="2595577"/>
            <a:ext cx="9142414" cy="2433913"/>
            <a:chOff x="-1" y="2563756"/>
            <a:chExt cx="9142414" cy="2433913"/>
          </a:xfrm>
        </p:grpSpPr>
        <p:sp>
          <p:nvSpPr>
            <p:cNvPr id="11" name="Freeform 10"/>
            <p:cNvSpPr/>
            <p:nvPr userDrawn="1"/>
          </p:nvSpPr>
          <p:spPr>
            <a:xfrm>
              <a:off x="-1" y="2563756"/>
              <a:ext cx="9142413" cy="2323750"/>
            </a:xfrm>
            <a:custGeom>
              <a:avLst/>
              <a:gdLst>
                <a:gd name="connsiteX0" fmla="*/ 9144000 w 9160778"/>
                <a:gd name="connsiteY0" fmla="*/ 75501 h 2323750"/>
                <a:gd name="connsiteX1" fmla="*/ 8330268 w 9160778"/>
                <a:gd name="connsiteY1" fmla="*/ 0 h 2323750"/>
                <a:gd name="connsiteX2" fmla="*/ 6400800 w 9160778"/>
                <a:gd name="connsiteY2" fmla="*/ 67112 h 2323750"/>
                <a:gd name="connsiteX3" fmla="*/ 0 w 9160778"/>
                <a:gd name="connsiteY3" fmla="*/ 318782 h 2323750"/>
                <a:gd name="connsiteX4" fmla="*/ 0 w 9160778"/>
                <a:gd name="connsiteY4" fmla="*/ 2323750 h 2323750"/>
                <a:gd name="connsiteX5" fmla="*/ 9160778 w 9160778"/>
                <a:gd name="connsiteY5" fmla="*/ 2323750 h 2323750"/>
                <a:gd name="connsiteX6" fmla="*/ 9144000 w 9160778"/>
                <a:gd name="connsiteY6" fmla="*/ 75501 h 23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78" h="2323750">
                  <a:moveTo>
                    <a:pt x="9144000" y="75501"/>
                  </a:moveTo>
                  <a:lnTo>
                    <a:pt x="8330268" y="0"/>
                  </a:lnTo>
                  <a:lnTo>
                    <a:pt x="6400800" y="67112"/>
                  </a:lnTo>
                  <a:lnTo>
                    <a:pt x="0" y="318782"/>
                  </a:lnTo>
                  <a:lnTo>
                    <a:pt x="0" y="2323750"/>
                  </a:lnTo>
                  <a:lnTo>
                    <a:pt x="9160778" y="2323750"/>
                  </a:lnTo>
                  <a:lnTo>
                    <a:pt x="9144000" y="7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>
              <a:off x="8706035" y="2663301"/>
              <a:ext cx="436378" cy="2334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2"/>
          <a:stretch/>
        </p:blipFill>
        <p:spPr>
          <a:xfrm>
            <a:off x="1" y="854895"/>
            <a:ext cx="9143999" cy="39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78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3" b="39235"/>
          <a:stretch/>
        </p:blipFill>
        <p:spPr>
          <a:xfrm>
            <a:off x="-1" y="-1"/>
            <a:ext cx="9144000" cy="301942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-1" y="2595577"/>
            <a:ext cx="9142414" cy="2433913"/>
            <a:chOff x="-1" y="2563756"/>
            <a:chExt cx="9142414" cy="2433913"/>
          </a:xfrm>
        </p:grpSpPr>
        <p:sp>
          <p:nvSpPr>
            <p:cNvPr id="34" name="Freeform 33"/>
            <p:cNvSpPr/>
            <p:nvPr userDrawn="1"/>
          </p:nvSpPr>
          <p:spPr>
            <a:xfrm>
              <a:off x="-1" y="2563756"/>
              <a:ext cx="9142413" cy="2323750"/>
            </a:xfrm>
            <a:custGeom>
              <a:avLst/>
              <a:gdLst>
                <a:gd name="connsiteX0" fmla="*/ 9144000 w 9160778"/>
                <a:gd name="connsiteY0" fmla="*/ 75501 h 2323750"/>
                <a:gd name="connsiteX1" fmla="*/ 8330268 w 9160778"/>
                <a:gd name="connsiteY1" fmla="*/ 0 h 2323750"/>
                <a:gd name="connsiteX2" fmla="*/ 6400800 w 9160778"/>
                <a:gd name="connsiteY2" fmla="*/ 67112 h 2323750"/>
                <a:gd name="connsiteX3" fmla="*/ 0 w 9160778"/>
                <a:gd name="connsiteY3" fmla="*/ 318782 h 2323750"/>
                <a:gd name="connsiteX4" fmla="*/ 0 w 9160778"/>
                <a:gd name="connsiteY4" fmla="*/ 2323750 h 2323750"/>
                <a:gd name="connsiteX5" fmla="*/ 9160778 w 9160778"/>
                <a:gd name="connsiteY5" fmla="*/ 2323750 h 2323750"/>
                <a:gd name="connsiteX6" fmla="*/ 9144000 w 9160778"/>
                <a:gd name="connsiteY6" fmla="*/ 75501 h 23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78" h="2323750">
                  <a:moveTo>
                    <a:pt x="9144000" y="75501"/>
                  </a:moveTo>
                  <a:lnTo>
                    <a:pt x="8330268" y="0"/>
                  </a:lnTo>
                  <a:lnTo>
                    <a:pt x="6400800" y="67112"/>
                  </a:lnTo>
                  <a:lnTo>
                    <a:pt x="0" y="318782"/>
                  </a:lnTo>
                  <a:lnTo>
                    <a:pt x="0" y="2323750"/>
                  </a:lnTo>
                  <a:lnTo>
                    <a:pt x="9160778" y="2323750"/>
                  </a:lnTo>
                  <a:lnTo>
                    <a:pt x="9144000" y="7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 bwMode="auto">
            <a:xfrm>
              <a:off x="8706035" y="2663301"/>
              <a:ext cx="436378" cy="2334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2"/>
          <a:stretch/>
        </p:blipFill>
        <p:spPr>
          <a:xfrm>
            <a:off x="1" y="854895"/>
            <a:ext cx="9143999" cy="39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3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3"/>
          <a:stretch/>
        </p:blipFill>
        <p:spPr>
          <a:xfrm flipH="1">
            <a:off x="0" y="0"/>
            <a:ext cx="9144000" cy="596749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3890977"/>
            <a:ext cx="9142414" cy="2433913"/>
            <a:chOff x="-1" y="2563756"/>
            <a:chExt cx="9142414" cy="2433913"/>
          </a:xfrm>
        </p:grpSpPr>
        <p:sp>
          <p:nvSpPr>
            <p:cNvPr id="15" name="Freeform 14"/>
            <p:cNvSpPr/>
            <p:nvPr userDrawn="1"/>
          </p:nvSpPr>
          <p:spPr>
            <a:xfrm>
              <a:off x="-1" y="2563756"/>
              <a:ext cx="9142413" cy="2323750"/>
            </a:xfrm>
            <a:custGeom>
              <a:avLst/>
              <a:gdLst>
                <a:gd name="connsiteX0" fmla="*/ 9144000 w 9160778"/>
                <a:gd name="connsiteY0" fmla="*/ 75501 h 2323750"/>
                <a:gd name="connsiteX1" fmla="*/ 8330268 w 9160778"/>
                <a:gd name="connsiteY1" fmla="*/ 0 h 2323750"/>
                <a:gd name="connsiteX2" fmla="*/ 6400800 w 9160778"/>
                <a:gd name="connsiteY2" fmla="*/ 67112 h 2323750"/>
                <a:gd name="connsiteX3" fmla="*/ 0 w 9160778"/>
                <a:gd name="connsiteY3" fmla="*/ 318782 h 2323750"/>
                <a:gd name="connsiteX4" fmla="*/ 0 w 9160778"/>
                <a:gd name="connsiteY4" fmla="*/ 2323750 h 2323750"/>
                <a:gd name="connsiteX5" fmla="*/ 9160778 w 9160778"/>
                <a:gd name="connsiteY5" fmla="*/ 2323750 h 2323750"/>
                <a:gd name="connsiteX6" fmla="*/ 9144000 w 9160778"/>
                <a:gd name="connsiteY6" fmla="*/ 75501 h 23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78" h="2323750">
                  <a:moveTo>
                    <a:pt x="9144000" y="75501"/>
                  </a:moveTo>
                  <a:lnTo>
                    <a:pt x="8330268" y="0"/>
                  </a:lnTo>
                  <a:lnTo>
                    <a:pt x="6400800" y="67112"/>
                  </a:lnTo>
                  <a:lnTo>
                    <a:pt x="0" y="318782"/>
                  </a:lnTo>
                  <a:lnTo>
                    <a:pt x="0" y="2323750"/>
                  </a:lnTo>
                  <a:lnTo>
                    <a:pt x="9160778" y="2323750"/>
                  </a:lnTo>
                  <a:lnTo>
                    <a:pt x="9144000" y="7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auto">
            <a:xfrm>
              <a:off x="8706035" y="2663301"/>
              <a:ext cx="436378" cy="2334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2"/>
          <a:stretch/>
        </p:blipFill>
        <p:spPr>
          <a:xfrm>
            <a:off x="1" y="2129771"/>
            <a:ext cx="9143999" cy="39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" t="10487" r="6599" b="13686"/>
          <a:stretch/>
        </p:blipFill>
        <p:spPr>
          <a:xfrm>
            <a:off x="0" y="474663"/>
            <a:ext cx="9144000" cy="343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t="10487" r="6600" b="13686"/>
          <a:stretch/>
        </p:blipFill>
        <p:spPr>
          <a:xfrm>
            <a:off x="0" y="474663"/>
            <a:ext cx="9144000" cy="343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t="10487" r="6600" b="13686"/>
          <a:stretch/>
        </p:blipFill>
        <p:spPr>
          <a:xfrm>
            <a:off x="0" y="474663"/>
            <a:ext cx="9144000" cy="3432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t="10487" r="6600" b="13686"/>
          <a:stretch/>
        </p:blipFill>
        <p:spPr>
          <a:xfrm>
            <a:off x="0" y="474663"/>
            <a:ext cx="9144000" cy="3432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t="10487" r="6600" b="13686"/>
          <a:stretch/>
        </p:blipFill>
        <p:spPr>
          <a:xfrm>
            <a:off x="0" y="474663"/>
            <a:ext cx="9144000" cy="343217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110986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 t="14241" r="5828" b="22304"/>
          <a:stretch/>
        </p:blipFill>
        <p:spPr>
          <a:xfrm>
            <a:off x="0" y="3097213"/>
            <a:ext cx="9144000" cy="28924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 t="14241" r="5828" b="22304"/>
          <a:stretch/>
        </p:blipFill>
        <p:spPr>
          <a:xfrm>
            <a:off x="0" y="3097213"/>
            <a:ext cx="9144000" cy="28924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 t="14241" r="5828" b="22304"/>
          <a:stretch/>
        </p:blipFill>
        <p:spPr>
          <a:xfrm>
            <a:off x="0" y="3097213"/>
            <a:ext cx="9144000" cy="28924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 t="14241" r="5828" b="22304"/>
          <a:stretch/>
        </p:blipFill>
        <p:spPr>
          <a:xfrm>
            <a:off x="0" y="3097213"/>
            <a:ext cx="9144000" cy="28924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 t="14241" r="5828" b="22304"/>
          <a:stretch/>
        </p:blipFill>
        <p:spPr>
          <a:xfrm>
            <a:off x="0" y="3097213"/>
            <a:ext cx="9144000" cy="289242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2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39105" r="19304" b="18716"/>
          <a:stretch/>
        </p:blipFill>
        <p:spPr>
          <a:xfrm>
            <a:off x="0" y="0"/>
            <a:ext cx="9144000" cy="3860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39105" r="19304" b="18716"/>
          <a:stretch/>
        </p:blipFill>
        <p:spPr>
          <a:xfrm>
            <a:off x="0" y="0"/>
            <a:ext cx="9144000" cy="3860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39105" r="19304" b="18716"/>
          <a:stretch/>
        </p:blipFill>
        <p:spPr>
          <a:xfrm>
            <a:off x="0" y="0"/>
            <a:ext cx="9144000" cy="3860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39105" r="19304" b="18716"/>
          <a:stretch/>
        </p:blipFill>
        <p:spPr>
          <a:xfrm>
            <a:off x="0" y="0"/>
            <a:ext cx="9144000" cy="3860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39105" r="19304" b="18716"/>
          <a:stretch/>
        </p:blipFill>
        <p:spPr>
          <a:xfrm>
            <a:off x="0" y="0"/>
            <a:ext cx="9144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2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xer_3ln_tag_tm_alt_4cp_grd_po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347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Mutli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6459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25818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38545" y="2242860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7825" y="1654488"/>
            <a:ext cx="8412480" cy="45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A6AFD2-F8CF-4177-91DD-E7DAF7174896}" type="datetime4">
              <a:rPr lang="en-US" smtClean="0"/>
              <a:t>December 11, 2013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0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xer_3ln_tag_tm_alt_4cp_grd_pos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35710" b="44696"/>
          <a:stretch/>
        </p:blipFill>
        <p:spPr bwMode="auto">
          <a:xfrm>
            <a:off x="0" y="2757115"/>
            <a:ext cx="9144000" cy="1343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8316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6283088" y="1403450"/>
            <a:ext cx="2743200" cy="2971800"/>
          </a:xfrm>
          <a:prstGeom prst="round2SameRect">
            <a:avLst>
              <a:gd name="adj1" fmla="val 4727"/>
              <a:gd name="adj2" fmla="val 0"/>
            </a:avLst>
          </a:prstGeom>
        </p:spPr>
        <p:txBody>
          <a:bodyPr vert="vert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solidFill>
            <a:schemeClr val="accent1"/>
          </a:solidFill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664EF0A-3240-4643-B4E7-594DAC79EE1C}" type="datetime4">
              <a:rPr lang="en-US" smtClean="0"/>
              <a:t>December 11, 2013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3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16200000">
            <a:off x="6283088" y="1411839"/>
            <a:ext cx="27432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265176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228A79-C8A0-4D45-B125-0BE5F9F35318}" type="datetime4">
              <a:rPr lang="en-US" smtClean="0"/>
              <a:t>December 11, 2013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6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37891" y="1526138"/>
            <a:ext cx="3224473" cy="2737847"/>
          </a:xfrm>
          <a:prstGeom prst="roundRect">
            <a:avLst>
              <a:gd name="adj" fmla="val 6199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2DCF955-16F8-455E-97AC-E8E9555FE094}" type="datetime4">
              <a:rPr lang="en-US" smtClean="0"/>
              <a:t>December 11, 2013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0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16200000">
            <a:off x="5597288" y="2097639"/>
            <a:ext cx="41148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411480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DDA609A-FDFB-4E31-8CC5-D8DE23DFE7D7}" type="datetime4">
              <a:rPr lang="en-US" smtClean="0"/>
              <a:t>December 11, 2013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33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383694"/>
            <a:ext cx="8412480" cy="82296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45B2888-1911-4471-962B-39F478E5B33F}" type="datetime4">
              <a:rPr lang="en-US" smtClean="0"/>
              <a:t>December 11, 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9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1310777"/>
            <a:ext cx="8412480" cy="4754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D238039-B0C9-423B-B751-1F10FB55241D}" type="datetime4">
              <a:rPr lang="en-US" smtClean="0"/>
              <a:t>December 11, 2013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Xerox Internal Use Only</a:t>
            </a:r>
            <a:endParaRPr lang="en-US" dirty="0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5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4" r:id="rId2"/>
    <p:sldLayoutId id="2147483658" r:id="rId3"/>
    <p:sldLayoutId id="2147483689" r:id="rId4"/>
    <p:sldLayoutId id="2147483685" r:id="rId5"/>
    <p:sldLayoutId id="2147483686" r:id="rId6"/>
    <p:sldLayoutId id="2147483687" r:id="rId7"/>
    <p:sldLayoutId id="2147483693" r:id="rId8"/>
    <p:sldLayoutId id="2147483656" r:id="rId9"/>
    <p:sldLayoutId id="2147483696" r:id="rId10"/>
    <p:sldLayoutId id="2147483695" r:id="rId11"/>
    <p:sldLayoutId id="2147483654" r:id="rId12"/>
    <p:sldLayoutId id="2147483690" r:id="rId13"/>
    <p:sldLayoutId id="2147483691" r:id="rId14"/>
    <p:sldLayoutId id="2147483692" r:id="rId15"/>
    <p:sldLayoutId id="2147483655" r:id="rId16"/>
    <p:sldLayoutId id="2147483659" r:id="rId17"/>
    <p:sldLayoutId id="2147483661" r:id="rId18"/>
    <p:sldLayoutId id="2147483662" r:id="rId19"/>
    <p:sldLayoutId id="2147483804" r:id="rId20"/>
    <p:sldLayoutId id="2147483808" r:id="rId21"/>
    <p:sldLayoutId id="2147483810" r:id="rId22"/>
    <p:sldLayoutId id="2147483813" r:id="rId23"/>
    <p:sldLayoutId id="2147483814" r:id="rId24"/>
    <p:sldLayoutId id="2147483828" r:id="rId25"/>
    <p:sldLayoutId id="2147483829" r:id="rId26"/>
    <p:sldLayoutId id="2147483816" r:id="rId27"/>
    <p:sldLayoutId id="2147483815" r:id="rId28"/>
    <p:sldLayoutId id="2147483817" r:id="rId29"/>
    <p:sldLayoutId id="2147483818" r:id="rId30"/>
    <p:sldLayoutId id="2147483823" r:id="rId31"/>
    <p:sldLayoutId id="2147483822" r:id="rId32"/>
    <p:sldLayoutId id="2147483824" r:id="rId33"/>
    <p:sldLayoutId id="2147483821" r:id="rId34"/>
    <p:sldLayoutId id="2147483820" r:id="rId35"/>
    <p:sldLayoutId id="2147483825" r:id="rId36"/>
    <p:sldLayoutId id="2147483826" r:id="rId37"/>
    <p:sldLayoutId id="2147483827" r:id="rId38"/>
    <p:sldLayoutId id="2147483737" r:id="rId39"/>
    <p:sldLayoutId id="2147483738" r:id="rId4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0"/>
        </a:spcAft>
        <a:buFont typeface="Arial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68275" indent="-168275" algn="l" defTabSz="4572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1175" indent="-164592" algn="l" defTabSz="4572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76656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Развитие цифровых </a:t>
            </a:r>
            <a:r>
              <a:rPr lang="ru-RU" dirty="0"/>
              <a:t>технологий в вузовском книгоиздании</a:t>
            </a:r>
            <a:endParaRPr lang="en-US" dirty="0"/>
          </a:p>
        </p:txBody>
      </p:sp>
      <p:sp>
        <p:nvSpPr>
          <p:cNvPr id="5" name="Action Button: Forward or Next 4">
            <a:hlinkClick r:id="" action="ppaction://customshow?id=0&amp;return=true" highlightClick="1"/>
          </p:cNvPr>
          <p:cNvSpPr/>
          <p:nvPr/>
        </p:nvSpPr>
        <p:spPr>
          <a:xfrm>
            <a:off x="8961120" y="6675120"/>
            <a:ext cx="182880" cy="18288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08862" y="3610091"/>
            <a:ext cx="4852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Мария Румянцева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Менеджер отраслевого маркетинга </a:t>
            </a:r>
            <a:r>
              <a:rPr lang="en-US" dirty="0" smtClean="0">
                <a:solidFill>
                  <a:schemeClr val="bg1"/>
                </a:solidFill>
              </a:rPr>
              <a:t>Xerox</a:t>
            </a:r>
          </a:p>
          <a:p>
            <a:pPr algn="r"/>
            <a:r>
              <a:rPr lang="en-US" u="sng" dirty="0" smtClean="0">
                <a:solidFill>
                  <a:schemeClr val="bg1"/>
                </a:solidFill>
              </a:rPr>
              <a:t>Maria.Rumyantseva@xerox.com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выгоды от перехода </a:t>
            </a:r>
            <a:r>
              <a:rPr lang="ru-RU" dirty="0" smtClean="0"/>
              <a:t>в онлайн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41472" y="1636276"/>
            <a:ext cx="8486775" cy="4024972"/>
            <a:chOff x="241472" y="1295400"/>
            <a:chExt cx="8486775" cy="40249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47" y="1295400"/>
              <a:ext cx="8458200" cy="400580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67544" y="2502986"/>
              <a:ext cx="12088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err="1" smtClean="0">
                  <a:solidFill>
                    <a:schemeClr val="accent2">
                      <a:lumMod val="75000"/>
                    </a:schemeClr>
                  </a:solidFill>
                  <a:latin typeface="Xerox Sans Light" pitchFamily="2" charset="0"/>
                </a:rPr>
                <a:t>Предложе-ние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Xerox Sans Light" pitchFamily="2" charset="0"/>
                </a:rPr>
                <a:t> новых продуктов</a:t>
              </a:r>
              <a:endParaRPr lang="en-US" sz="1400" b="1" dirty="0" smtClean="0">
                <a:solidFill>
                  <a:schemeClr val="accent2">
                    <a:lumMod val="75000"/>
                  </a:schemeClr>
                </a:solidFill>
                <a:latin typeface="Xerox Sans Light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19325" y="2496378"/>
              <a:ext cx="114937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err="1" smtClean="0">
                  <a:solidFill>
                    <a:schemeClr val="tx2">
                      <a:lumMod val="50000"/>
                    </a:schemeClr>
                  </a:solidFill>
                  <a:latin typeface="Xerox Sans Light" pitchFamily="2" charset="0"/>
                </a:rPr>
                <a:t>Размеще-ние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Xerox Sans Light" pitchFamily="2" charset="0"/>
                </a:rPr>
                <a:t> заказов онлайн</a:t>
              </a:r>
            </a:p>
            <a:p>
              <a:pPr algn="ctr"/>
              <a:r>
                <a:rPr lang="en-US" sz="1400" b="1" dirty="0" smtClean="0">
                  <a:solidFill>
                    <a:schemeClr val="tx2">
                      <a:lumMod val="50000"/>
                    </a:schemeClr>
                  </a:solidFill>
                  <a:latin typeface="Xerox Sans Light" pitchFamily="2" charset="0"/>
                </a:rPr>
                <a:t>24 X 7 / </a:t>
              </a:r>
              <a:r>
                <a:rPr lang="ru-RU" sz="1400" b="1" dirty="0" err="1" smtClean="0">
                  <a:solidFill>
                    <a:schemeClr val="tx2">
                      <a:lumMod val="50000"/>
                    </a:schemeClr>
                  </a:solidFill>
                  <a:latin typeface="Xerox Sans Light" pitchFamily="2" charset="0"/>
                </a:rPr>
                <a:t>Возмож-ность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Xerox Sans Light" pitchFamily="2" charset="0"/>
                </a:rPr>
                <a:t> повторного заказа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  <a:latin typeface="Xerox Sans Light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23928" y="2478935"/>
              <a:ext cx="118716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323E1A"/>
                  </a:solidFill>
                  <a:latin typeface="Xerox Sans Light" pitchFamily="2" charset="0"/>
                </a:rPr>
                <a:t>Управление </a:t>
              </a:r>
              <a:r>
                <a:rPr lang="ru-RU" sz="1400" b="1" dirty="0" err="1" smtClean="0">
                  <a:solidFill>
                    <a:srgbClr val="323E1A"/>
                  </a:solidFill>
                  <a:latin typeface="Xerox Sans Light" pitchFamily="2" charset="0"/>
                </a:rPr>
                <a:t>неогра-ниченным</a:t>
              </a:r>
              <a:r>
                <a:rPr lang="ru-RU" sz="1400" b="1" dirty="0" smtClean="0">
                  <a:solidFill>
                    <a:srgbClr val="323E1A"/>
                  </a:solidFill>
                  <a:latin typeface="Xerox Sans Light" pitchFamily="2" charset="0"/>
                </a:rPr>
                <a:t> </a:t>
              </a:r>
              <a:r>
                <a:rPr lang="ru-RU" sz="1400" b="1" dirty="0" err="1" smtClean="0">
                  <a:solidFill>
                    <a:srgbClr val="323E1A"/>
                  </a:solidFill>
                  <a:latin typeface="Xerox Sans Light" pitchFamily="2" charset="0"/>
                </a:rPr>
                <a:t>количест-вом</a:t>
              </a:r>
              <a:r>
                <a:rPr lang="ru-RU" sz="1400" b="1" dirty="0" smtClean="0">
                  <a:solidFill>
                    <a:srgbClr val="323E1A"/>
                  </a:solidFill>
                  <a:latin typeface="Xerox Sans Light" pitchFamily="2" charset="0"/>
                </a:rPr>
                <a:t> </a:t>
              </a:r>
              <a:r>
                <a:rPr lang="ru-RU" sz="1400" b="1" dirty="0" err="1" smtClean="0">
                  <a:solidFill>
                    <a:srgbClr val="323E1A"/>
                  </a:solidFill>
                  <a:latin typeface="Xerox Sans Light" pitchFamily="2" charset="0"/>
                </a:rPr>
                <a:t>полигра-фических</a:t>
              </a:r>
              <a:r>
                <a:rPr lang="ru-RU" sz="1400" b="1" dirty="0" smtClean="0">
                  <a:solidFill>
                    <a:srgbClr val="323E1A"/>
                  </a:solidFill>
                  <a:latin typeface="Xerox Sans Light" pitchFamily="2" charset="0"/>
                </a:rPr>
                <a:t> продуктов</a:t>
              </a:r>
              <a:endParaRPr lang="en-US" sz="1400" b="1" dirty="0">
                <a:solidFill>
                  <a:srgbClr val="323E1A"/>
                </a:solidFill>
                <a:latin typeface="Xerox Sans Light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80112" y="2455361"/>
              <a:ext cx="12397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753805"/>
                  </a:solidFill>
                  <a:latin typeface="Xerox Sans Light" pitchFamily="2" charset="0"/>
                </a:rPr>
                <a:t>Сокращение опера-</a:t>
              </a:r>
              <a:r>
                <a:rPr lang="ru-RU" sz="1400" b="1" dirty="0" err="1" smtClean="0">
                  <a:solidFill>
                    <a:srgbClr val="753805"/>
                  </a:solidFill>
                  <a:latin typeface="Xerox Sans Light" pitchFamily="2" charset="0"/>
                </a:rPr>
                <a:t>ционных</a:t>
              </a:r>
              <a:r>
                <a:rPr lang="ru-RU" sz="1400" b="1" dirty="0" smtClean="0">
                  <a:solidFill>
                    <a:srgbClr val="753805"/>
                  </a:solidFill>
                  <a:latin typeface="Xerox Sans Light" pitchFamily="2" charset="0"/>
                </a:rPr>
                <a:t> затрат и увеличение прибыли</a:t>
              </a:r>
              <a:endParaRPr lang="en-US" sz="1400" b="1" dirty="0">
                <a:solidFill>
                  <a:srgbClr val="753805"/>
                </a:solidFill>
                <a:latin typeface="Xerox Sans Light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15199" y="2450121"/>
              <a:ext cx="12192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Xerox Sans Light" pitchFamily="2" charset="0"/>
                </a:rPr>
                <a:t>Управление цифровым </a:t>
              </a:r>
              <a:r>
                <a:rPr lang="ru-RU" sz="1400" b="1" dirty="0" err="1" smtClean="0">
                  <a:solidFill>
                    <a:schemeClr val="accent2">
                      <a:lumMod val="50000"/>
                    </a:schemeClr>
                  </a:solidFill>
                  <a:latin typeface="Xerox Sans Light" pitchFamily="2" charset="0"/>
                </a:rPr>
                <a:t>оборудо-ванием</a:t>
              </a: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Xerox Sans Light" pitchFamily="2" charset="0"/>
                </a:rPr>
                <a:t> и контентом магазина </a:t>
              </a:r>
              <a:endParaRPr lang="en" sz="1400" b="1" dirty="0">
                <a:solidFill>
                  <a:schemeClr val="accent2">
                    <a:lumMod val="50000"/>
                  </a:schemeClr>
                </a:solidFill>
                <a:latin typeface="Xerox Sans Light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2005" y="4797152"/>
              <a:ext cx="1335623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ru-RU" sz="16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Расширение </a:t>
              </a:r>
            </a:p>
            <a:p>
              <a:r>
                <a:rPr lang="ru-RU" sz="16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предложения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71170" y="4797152"/>
              <a:ext cx="1199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Лояльность</a:t>
              </a:r>
              <a:endParaRPr lang="en-US" sz="1600" b="1" dirty="0">
                <a:solidFill>
                  <a:schemeClr val="tx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12594" y="4797152"/>
              <a:ext cx="7681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Объем</a:t>
              </a:r>
              <a:endParaRPr lang="en-US" sz="1600" b="1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07386" y="4797152"/>
              <a:ext cx="15728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Рентабельность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56145" y="4797152"/>
              <a:ext cx="15135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Эффективность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472" y="4157181"/>
              <a:ext cx="583856" cy="457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4161051"/>
              <a:ext cx="585216" cy="4551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451" y="4173197"/>
              <a:ext cx="585216" cy="46755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8690" y="4170195"/>
              <a:ext cx="585216" cy="47684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256" y="4173197"/>
              <a:ext cx="585216" cy="479939"/>
            </a:xfrm>
            <a:prstGeom prst="rect">
              <a:avLst/>
            </a:prstGeom>
          </p:spPr>
        </p:pic>
      </p:grpSp>
      <p:sp>
        <p:nvSpPr>
          <p:cNvPr id="23" name="Date Placeholder 1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</p:spPr>
        <p:txBody>
          <a:bodyPr/>
          <a:lstStyle/>
          <a:p>
            <a:fld id="{EFC9EDAF-004A-4B2F-9838-646F44F8FA9C}" type="datetime4">
              <a:rPr lang="en-US" smtClean="0"/>
              <a:t>December 11, 2013</a:t>
            </a:fld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</p:spPr>
        <p:txBody>
          <a:bodyPr/>
          <a:lstStyle/>
          <a:p>
            <a:fld id="{A1A90B47-E214-4AA0-ABCC-FFA55F6C27D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3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265475"/>
            <a:ext cx="3253100" cy="1964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703875"/>
            <a:ext cx="3253099" cy="1964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703875"/>
            <a:ext cx="3295021" cy="1989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446" y="1265475"/>
            <a:ext cx="3246458" cy="1960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938040" y="3276269"/>
            <a:ext cx="235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rgbClr val="0000FF"/>
                </a:solidFill>
              </a:rPr>
              <a:t>http://</a:t>
            </a:r>
            <a:r>
              <a:rPr lang="en-US" sz="1400" u="sng" dirty="0" smtClean="0">
                <a:solidFill>
                  <a:srgbClr val="0000FF"/>
                </a:solidFill>
              </a:rPr>
              <a:t>www.easydisc.net</a:t>
            </a:r>
            <a:endParaRPr lang="en-US" sz="1400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3209475"/>
            <a:ext cx="228838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u="sng" dirty="0">
                <a:solidFill>
                  <a:srgbClr val="0000FF"/>
                </a:solidFill>
              </a:rPr>
              <a:t>http://www.44ink.com</a:t>
            </a:r>
            <a:endParaRPr lang="en-US" sz="1400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6635" y="5678377"/>
            <a:ext cx="273961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u="sng" dirty="0">
                <a:solidFill>
                  <a:srgbClr val="0000FF"/>
                </a:solidFill>
              </a:rPr>
              <a:t>http://www.imaxprinting.com</a:t>
            </a:r>
            <a:endParaRPr lang="en-US" sz="1400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5678378"/>
            <a:ext cx="35052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u="sng" dirty="0">
                <a:solidFill>
                  <a:srgbClr val="0000FF"/>
                </a:solidFill>
              </a:rPr>
              <a:t>http://www.1800businesscards.com</a:t>
            </a:r>
            <a:endParaRPr lang="en-US" sz="1400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77823" y="291415"/>
            <a:ext cx="8412480" cy="8229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Более 400 </a:t>
            </a:r>
            <a:r>
              <a:rPr lang="ru-RU" dirty="0" err="1"/>
              <a:t>референсных</a:t>
            </a:r>
            <a:r>
              <a:rPr lang="ru-RU" dirty="0"/>
              <a:t> сайтов</a:t>
            </a:r>
            <a:endParaRPr lang="en-GB" dirty="0">
              <a:cs typeface="Arial" charset="0"/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</p:spPr>
        <p:txBody>
          <a:bodyPr/>
          <a:lstStyle/>
          <a:p>
            <a:fld id="{EFC9EDAF-004A-4B2F-9838-646F44F8FA9C}" type="datetime4">
              <a:rPr lang="en-US" smtClean="0"/>
              <a:t>December 11, 2013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</p:spPr>
        <p:txBody>
          <a:bodyPr/>
          <a:lstStyle/>
          <a:p>
            <a:fld id="{A1A90B47-E214-4AA0-ABCC-FFA55F6C27D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цифровых </a:t>
            </a:r>
            <a:r>
              <a:rPr lang="ru-RU" dirty="0"/>
              <a:t>технологий в вузовском книгоиздании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6308" y="0"/>
            <a:ext cx="9144001" cy="6858000"/>
          </a:xfrm>
          <a:prstGeom prst="rect">
            <a:avLst/>
          </a:prstGeom>
        </p:spPr>
      </p:pic>
      <p:sp>
        <p:nvSpPr>
          <p:cNvPr id="25" name="Round Same Side Corner Rectangle 24"/>
          <p:cNvSpPr/>
          <p:nvPr/>
        </p:nvSpPr>
        <p:spPr>
          <a:xfrm rot="5400000">
            <a:off x="2416852" y="-2279635"/>
            <a:ext cx="1280160" cy="6126480"/>
          </a:xfrm>
          <a:prstGeom prst="round2SameRect">
            <a:avLst>
              <a:gd name="adj1" fmla="val 15963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61" y="212105"/>
            <a:ext cx="5760720" cy="1143000"/>
          </a:xfrm>
        </p:spPr>
        <p:txBody>
          <a:bodyPr anchor="ctr" anchorCtr="0">
            <a:normAutofit fontScale="90000"/>
          </a:bodyPr>
          <a:lstStyle/>
          <a:p>
            <a:r>
              <a:rPr lang="en-US" sz="2600" dirty="0" smtClean="0">
                <a:solidFill>
                  <a:srgbClr val="FFFFFF"/>
                </a:solidFill>
                <a:cs typeface="Arial"/>
              </a:rPr>
              <a:t>Xerox </a:t>
            </a:r>
            <a:r>
              <a:rPr lang="ru-RU" sz="2600" dirty="0" smtClean="0">
                <a:solidFill>
                  <a:srgbClr val="FFFFFF"/>
                </a:solidFill>
                <a:cs typeface="Arial"/>
              </a:rPr>
              <a:t>сегодня</a:t>
            </a:r>
            <a:r>
              <a:rPr lang="en-US" sz="2600" dirty="0" smtClean="0">
                <a:solidFill>
                  <a:srgbClr val="FFFFFF"/>
                </a:solidFill>
                <a:cs typeface="Arial"/>
              </a:rPr>
              <a:t>: </a:t>
            </a:r>
            <a:r>
              <a:rPr lang="ru-RU" sz="2600" dirty="0" smtClean="0">
                <a:solidFill>
                  <a:srgbClr val="FFFFFF"/>
                </a:solidFill>
                <a:cs typeface="Arial"/>
              </a:rPr>
              <a:t>крупнейшая глобальная компания, специализирующаяся на управлении информацией</a:t>
            </a:r>
            <a:endParaRPr lang="en-US" sz="2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89" y="6053394"/>
            <a:ext cx="1828649" cy="80460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46916" y="1514977"/>
            <a:ext cx="4832606" cy="713336"/>
          </a:xfrm>
          <a:prstGeom prst="roundRect">
            <a:avLst>
              <a:gd name="adj" fmla="val 22740"/>
            </a:avLst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</a:pPr>
            <a:r>
              <a:rPr lang="en-US" dirty="0" smtClean="0">
                <a:solidFill>
                  <a:schemeClr val="accent1"/>
                </a:solidFill>
                <a:latin typeface="+mj-lt"/>
                <a:cs typeface="Arial"/>
              </a:rPr>
              <a:t>160</a:t>
            </a:r>
            <a:endParaRPr lang="en-US" dirty="0">
              <a:solidFill>
                <a:schemeClr val="accent1"/>
              </a:solidFill>
              <a:latin typeface="+mj-lt"/>
              <a:cs typeface="Arial"/>
            </a:endParaRPr>
          </a:p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chemeClr val="tx1"/>
                </a:solidFill>
                <a:cs typeface="Arial"/>
              </a:rPr>
              <a:t>Представлена более чем в 160 странах. В России с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1974 </a:t>
            </a:r>
            <a:r>
              <a:rPr lang="ru-RU" sz="1400" dirty="0" smtClean="0">
                <a:solidFill>
                  <a:schemeClr val="tx1"/>
                </a:solidFill>
              </a:rPr>
              <a:t>года</a:t>
            </a:r>
            <a:endParaRPr lang="en-US" sz="14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916" y="2362446"/>
            <a:ext cx="4832606" cy="713336"/>
          </a:xfrm>
          <a:prstGeom prst="roundRect">
            <a:avLst>
              <a:gd name="adj" fmla="val 22740"/>
            </a:avLst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</a:pPr>
            <a:r>
              <a:rPr lang="en-US" dirty="0" smtClean="0">
                <a:solidFill>
                  <a:schemeClr val="accent1"/>
                </a:solidFill>
                <a:latin typeface="+mj-lt"/>
                <a:cs typeface="Arial"/>
              </a:rPr>
              <a:t>140,000</a:t>
            </a:r>
            <a:endParaRPr lang="en-US" dirty="0">
              <a:solidFill>
                <a:schemeClr val="accent1"/>
              </a:solidFill>
              <a:latin typeface="+mj-lt"/>
              <a:cs typeface="Arial"/>
            </a:endParaRPr>
          </a:p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chemeClr val="tx1"/>
                </a:solidFill>
                <a:cs typeface="Arial"/>
              </a:rPr>
              <a:t>Более </a:t>
            </a:r>
            <a:r>
              <a:rPr lang="en-US" sz="1400" dirty="0" smtClean="0">
                <a:solidFill>
                  <a:schemeClr val="tx1"/>
                </a:solidFill>
                <a:cs typeface="Arial"/>
              </a:rPr>
              <a:t>140,000 </a:t>
            </a:r>
            <a:r>
              <a:rPr lang="ru-RU" sz="1400" dirty="0" smtClean="0">
                <a:solidFill>
                  <a:schemeClr val="tx1"/>
                </a:solidFill>
                <a:cs typeface="Arial"/>
              </a:rPr>
              <a:t>сотрудников по всему миру</a:t>
            </a:r>
            <a:endParaRPr lang="en-US" sz="14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6916" y="3191296"/>
            <a:ext cx="4832606" cy="713336"/>
          </a:xfrm>
          <a:prstGeom prst="roundRect">
            <a:avLst>
              <a:gd name="adj" fmla="val 22740"/>
            </a:avLst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</a:pPr>
            <a:r>
              <a:rPr lang="en-US" dirty="0" smtClean="0">
                <a:solidFill>
                  <a:schemeClr val="accent1"/>
                </a:solidFill>
                <a:latin typeface="+mj-lt"/>
                <a:cs typeface="Arial"/>
              </a:rPr>
              <a:t>$23b</a:t>
            </a:r>
            <a:endParaRPr lang="en-US" dirty="0">
              <a:solidFill>
                <a:schemeClr val="accent1"/>
              </a:solidFill>
              <a:latin typeface="+mj-lt"/>
              <a:cs typeface="Arial"/>
            </a:endParaRPr>
          </a:p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chemeClr val="tx1"/>
                </a:solidFill>
                <a:cs typeface="Arial"/>
              </a:rPr>
              <a:t>Годовой доход </a:t>
            </a:r>
            <a:r>
              <a:rPr lang="en-US" sz="1400" dirty="0" smtClean="0">
                <a:solidFill>
                  <a:schemeClr val="tx1"/>
                </a:solidFill>
                <a:cs typeface="Arial"/>
              </a:rPr>
              <a:t>~$23 </a:t>
            </a:r>
            <a:r>
              <a:rPr lang="ru-RU" sz="1400" dirty="0" smtClean="0">
                <a:solidFill>
                  <a:schemeClr val="tx1"/>
                </a:solidFill>
                <a:cs typeface="Arial"/>
              </a:rPr>
              <a:t>миллиарда</a:t>
            </a:r>
            <a:endParaRPr lang="en-US" sz="14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6916" y="4031642"/>
            <a:ext cx="4832606" cy="825366"/>
          </a:xfrm>
          <a:prstGeom prst="roundRect">
            <a:avLst>
              <a:gd name="adj" fmla="val 22740"/>
            </a:avLst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</a:pPr>
            <a:r>
              <a:rPr lang="ru-RU" dirty="0" smtClean="0">
                <a:solidFill>
                  <a:schemeClr val="accent1"/>
                </a:solidFill>
                <a:latin typeface="+mj-lt"/>
                <a:cs typeface="Arial"/>
              </a:rPr>
              <a:t>Инновации </a:t>
            </a:r>
            <a:endParaRPr lang="en-US" dirty="0">
              <a:solidFill>
                <a:schemeClr val="accent1"/>
              </a:solidFill>
              <a:latin typeface="+mj-lt"/>
              <a:cs typeface="Arial"/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solidFill>
                  <a:schemeClr val="tx1"/>
                </a:solidFill>
              </a:rPr>
              <a:t>Б</a:t>
            </a:r>
            <a:r>
              <a:rPr lang="en-US" sz="1400" dirty="0" err="1">
                <a:solidFill>
                  <a:schemeClr val="tx1"/>
                </a:solidFill>
              </a:rPr>
              <a:t>олее</a:t>
            </a:r>
            <a:r>
              <a:rPr lang="en-US" sz="1400" dirty="0">
                <a:solidFill>
                  <a:schemeClr val="tx1"/>
                </a:solidFill>
              </a:rPr>
              <a:t> 9400 </a:t>
            </a:r>
            <a:r>
              <a:rPr lang="en-US" sz="1400" dirty="0" err="1" smtClean="0">
                <a:solidFill>
                  <a:schemeClr val="tx1"/>
                </a:solidFill>
              </a:rPr>
              <a:t>патентов</a:t>
            </a:r>
            <a:endParaRPr lang="ru-RU" sz="1400" dirty="0">
              <a:solidFill>
                <a:schemeClr val="tx1"/>
              </a:solidFill>
            </a:endParaRPr>
          </a:p>
          <a:p>
            <a:pPr marL="0" lvl="1">
              <a:lnSpc>
                <a:spcPts val="15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Годовые инвестиции в исследования </a:t>
            </a:r>
            <a:r>
              <a:rPr lang="en-US" sz="1400" dirty="0" smtClean="0">
                <a:solidFill>
                  <a:schemeClr val="tx1"/>
                </a:solidFill>
              </a:rPr>
              <a:t>$</a:t>
            </a:r>
            <a:r>
              <a:rPr lang="ru-RU" sz="1400" dirty="0" smtClean="0">
                <a:solidFill>
                  <a:schemeClr val="tx1"/>
                </a:solidFill>
              </a:rPr>
              <a:t>4,2 миллиарда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8671102" y="143525"/>
            <a:ext cx="324036" cy="32403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/>
                </a:solidFill>
                <a:sym typeface="Wingdings"/>
              </a:rPr>
              <a:t>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44941" y="5003417"/>
            <a:ext cx="4832606" cy="713336"/>
          </a:xfrm>
          <a:prstGeom prst="roundRect">
            <a:avLst>
              <a:gd name="adj" fmla="val 22740"/>
            </a:avLst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</a:pPr>
            <a:r>
              <a:rPr lang="ru-RU" dirty="0" smtClean="0">
                <a:solidFill>
                  <a:schemeClr val="accent1"/>
                </a:solidFill>
                <a:latin typeface="+mj-lt"/>
                <a:cs typeface="Arial"/>
              </a:rPr>
              <a:t>Отраслевой подход</a:t>
            </a:r>
            <a:endParaRPr lang="en-US" dirty="0">
              <a:solidFill>
                <a:schemeClr val="accent1"/>
              </a:solidFill>
              <a:latin typeface="+mj-lt"/>
              <a:cs typeface="Arial"/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solidFill>
                  <a:schemeClr val="tx1"/>
                </a:solidFill>
              </a:rPr>
              <a:t>Образование – стратегическая отрасль</a:t>
            </a:r>
            <a:endParaRPr lang="en-US" sz="14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0" name="Round Same Side Corner Rectangle 19"/>
          <p:cNvSpPr/>
          <p:nvPr/>
        </p:nvSpPr>
        <p:spPr>
          <a:xfrm rot="5400000">
            <a:off x="2186248" y="-2042723"/>
            <a:ext cx="1280160" cy="5652655"/>
          </a:xfrm>
          <a:prstGeom prst="round2SameRect">
            <a:avLst>
              <a:gd name="adj1" fmla="val 15963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40969" y="212105"/>
            <a:ext cx="5138553" cy="1143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/>
            <a:r>
              <a:rPr lang="en-US" sz="2200" dirty="0" smtClean="0">
                <a:solidFill>
                  <a:srgbClr val="FFFFFF"/>
                </a:solidFill>
                <a:cs typeface="Arial"/>
              </a:rPr>
              <a:t>Xerox </a:t>
            </a:r>
            <a:r>
              <a:rPr lang="ru-RU" sz="2200" dirty="0" smtClean="0">
                <a:solidFill>
                  <a:srgbClr val="FFFFFF"/>
                </a:solidFill>
                <a:cs typeface="Arial"/>
              </a:rPr>
              <a:t>сегодня</a:t>
            </a:r>
            <a:r>
              <a:rPr lang="en-US" sz="2200" dirty="0" smtClean="0">
                <a:solidFill>
                  <a:srgbClr val="FFFFFF"/>
                </a:solidFill>
                <a:cs typeface="Arial"/>
              </a:rPr>
              <a:t>: </a:t>
            </a:r>
            <a:r>
              <a:rPr lang="ru-RU" sz="2200" dirty="0" smtClean="0">
                <a:solidFill>
                  <a:srgbClr val="FFFFFF"/>
                </a:solidFill>
                <a:cs typeface="Arial"/>
              </a:rPr>
              <a:t>крупнейшая глобальная компания, специализирующаяся на управлении информацией</a:t>
            </a:r>
            <a:endParaRPr lang="en-US" sz="22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797" y="6053394"/>
            <a:ext cx="1828649" cy="804606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327599" y="1514977"/>
            <a:ext cx="4832606" cy="713336"/>
          </a:xfrm>
          <a:prstGeom prst="roundRect">
            <a:avLst>
              <a:gd name="adj" fmla="val 22740"/>
            </a:avLst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</a:pPr>
            <a:r>
              <a:rPr lang="en-US" dirty="0" smtClean="0">
                <a:solidFill>
                  <a:schemeClr val="accent1"/>
                </a:solidFill>
                <a:latin typeface="+mj-lt"/>
                <a:cs typeface="Arial"/>
              </a:rPr>
              <a:t>160</a:t>
            </a:r>
            <a:endParaRPr lang="en-US" dirty="0">
              <a:solidFill>
                <a:schemeClr val="accent1"/>
              </a:solidFill>
              <a:latin typeface="+mj-lt"/>
              <a:cs typeface="Arial"/>
            </a:endParaRPr>
          </a:p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chemeClr val="tx1"/>
                </a:solidFill>
                <a:cs typeface="Arial"/>
              </a:rPr>
              <a:t>Компания </a:t>
            </a:r>
            <a:r>
              <a:rPr lang="en-US" sz="1400" dirty="0" smtClean="0">
                <a:solidFill>
                  <a:schemeClr val="tx1"/>
                </a:solidFill>
                <a:cs typeface="Arial"/>
              </a:rPr>
              <a:t>Xerox </a:t>
            </a:r>
            <a:r>
              <a:rPr lang="ru-RU" sz="1400" dirty="0" smtClean="0">
                <a:solidFill>
                  <a:schemeClr val="tx1"/>
                </a:solidFill>
                <a:cs typeface="Arial"/>
              </a:rPr>
              <a:t>представлена более чем в 160 странах. В СССР/России с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1974 </a:t>
            </a:r>
            <a:r>
              <a:rPr lang="ru-RU" sz="1400" dirty="0" smtClean="0">
                <a:solidFill>
                  <a:schemeClr val="tx1"/>
                </a:solidFill>
              </a:rPr>
              <a:t>года</a:t>
            </a:r>
            <a:endParaRPr lang="en-US" sz="14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7599" y="2362446"/>
            <a:ext cx="4832606" cy="713336"/>
          </a:xfrm>
          <a:prstGeom prst="roundRect">
            <a:avLst>
              <a:gd name="adj" fmla="val 22740"/>
            </a:avLst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</a:pPr>
            <a:r>
              <a:rPr lang="en-US" dirty="0" smtClean="0">
                <a:solidFill>
                  <a:schemeClr val="accent1"/>
                </a:solidFill>
                <a:latin typeface="+mj-lt"/>
                <a:cs typeface="Arial"/>
              </a:rPr>
              <a:t>140</a:t>
            </a:r>
            <a:r>
              <a:rPr lang="ru-RU" dirty="0" smtClean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+mj-lt"/>
                <a:cs typeface="Arial"/>
              </a:rPr>
              <a:t>000</a:t>
            </a:r>
            <a:endParaRPr lang="en-US" dirty="0">
              <a:solidFill>
                <a:schemeClr val="accent1"/>
              </a:solidFill>
              <a:latin typeface="+mj-lt"/>
              <a:cs typeface="Arial"/>
            </a:endParaRPr>
          </a:p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chemeClr val="tx1"/>
                </a:solidFill>
                <a:cs typeface="Arial"/>
              </a:rPr>
              <a:t>Более </a:t>
            </a:r>
            <a:r>
              <a:rPr lang="en-US" sz="1400" dirty="0" smtClean="0">
                <a:solidFill>
                  <a:schemeClr val="tx1"/>
                </a:solidFill>
                <a:cs typeface="Arial"/>
              </a:rPr>
              <a:t>140</a:t>
            </a:r>
            <a:r>
              <a:rPr lang="ru-RU" sz="1400" dirty="0" smtClean="0">
                <a:solidFill>
                  <a:schemeClr val="tx1"/>
                </a:solidFill>
                <a:cs typeface="Arial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cs typeface="Arial"/>
              </a:rPr>
              <a:t>000 </a:t>
            </a:r>
            <a:r>
              <a:rPr lang="ru-RU" sz="1400" dirty="0" smtClean="0">
                <a:solidFill>
                  <a:schemeClr val="tx1"/>
                </a:solidFill>
                <a:cs typeface="Arial"/>
              </a:rPr>
              <a:t>сотрудников по всему миру</a:t>
            </a:r>
            <a:endParaRPr lang="en-US" sz="14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27599" y="3191296"/>
            <a:ext cx="4832606" cy="713336"/>
          </a:xfrm>
          <a:prstGeom prst="roundRect">
            <a:avLst>
              <a:gd name="adj" fmla="val 22740"/>
            </a:avLst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</a:pPr>
            <a:r>
              <a:rPr lang="en-US" dirty="0" smtClean="0">
                <a:solidFill>
                  <a:schemeClr val="accent1"/>
                </a:solidFill>
                <a:latin typeface="+mj-lt"/>
                <a:cs typeface="Arial"/>
              </a:rPr>
              <a:t>$23B</a:t>
            </a:r>
          </a:p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chemeClr val="tx1"/>
                </a:solidFill>
                <a:cs typeface="Arial"/>
              </a:rPr>
              <a:t>Годовой доход </a:t>
            </a:r>
            <a:r>
              <a:rPr lang="en-US" sz="1400" dirty="0" smtClean="0">
                <a:solidFill>
                  <a:schemeClr val="tx1"/>
                </a:solidFill>
                <a:cs typeface="Arial"/>
              </a:rPr>
              <a:t>~$23 </a:t>
            </a:r>
            <a:r>
              <a:rPr lang="ru-RU" sz="1400" dirty="0" smtClean="0">
                <a:solidFill>
                  <a:schemeClr val="tx1"/>
                </a:solidFill>
                <a:cs typeface="Arial"/>
              </a:rPr>
              <a:t>миллиарда</a:t>
            </a:r>
            <a:endParaRPr lang="en-US" sz="14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7599" y="4031642"/>
            <a:ext cx="4832606" cy="825366"/>
          </a:xfrm>
          <a:prstGeom prst="roundRect">
            <a:avLst>
              <a:gd name="adj" fmla="val 22740"/>
            </a:avLst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</a:pPr>
            <a:r>
              <a:rPr lang="ru-RU" dirty="0" smtClean="0">
                <a:solidFill>
                  <a:schemeClr val="accent1"/>
                </a:solidFill>
                <a:latin typeface="+mj-lt"/>
                <a:cs typeface="Arial"/>
              </a:rPr>
              <a:t>Инновации </a:t>
            </a:r>
          </a:p>
          <a:p>
            <a:pPr marL="0" lvl="1">
              <a:lnSpc>
                <a:spcPts val="1500"/>
              </a:lnSpc>
            </a:pPr>
            <a:r>
              <a:rPr lang="ru-RU" sz="1400" dirty="0">
                <a:solidFill>
                  <a:schemeClr val="tx1"/>
                </a:solidFill>
              </a:rPr>
              <a:t>Годовые инвестиции в исследования </a:t>
            </a:r>
            <a:r>
              <a:rPr lang="en-US" sz="1400" dirty="0">
                <a:solidFill>
                  <a:schemeClr val="tx1"/>
                </a:solidFill>
              </a:rPr>
              <a:t>$</a:t>
            </a:r>
            <a:r>
              <a:rPr lang="ru-RU" sz="1400" dirty="0">
                <a:solidFill>
                  <a:schemeClr val="tx1"/>
                </a:solidFill>
              </a:rPr>
              <a:t>4,2 </a:t>
            </a:r>
            <a:r>
              <a:rPr lang="ru-RU" sz="1400" dirty="0" smtClean="0">
                <a:solidFill>
                  <a:schemeClr val="tx1"/>
                </a:solidFill>
              </a:rPr>
              <a:t>миллиарда.</a:t>
            </a:r>
            <a:endParaRPr lang="en-US" dirty="0">
              <a:solidFill>
                <a:schemeClr val="accent1"/>
              </a:solidFill>
              <a:latin typeface="+mj-lt"/>
              <a:cs typeface="Arial"/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solidFill>
                  <a:schemeClr val="tx1"/>
                </a:solidFill>
              </a:rPr>
              <a:t>Б</a:t>
            </a:r>
            <a:r>
              <a:rPr lang="en-US" sz="1400" dirty="0" err="1">
                <a:solidFill>
                  <a:schemeClr val="tx1"/>
                </a:solidFill>
              </a:rPr>
              <a:t>олее</a:t>
            </a:r>
            <a:r>
              <a:rPr lang="en-US" sz="1400" dirty="0">
                <a:solidFill>
                  <a:schemeClr val="tx1"/>
                </a:solidFill>
              </a:rPr>
              <a:t> 9400 </a:t>
            </a:r>
            <a:r>
              <a:rPr lang="en-US" sz="1400" dirty="0" err="1" smtClean="0">
                <a:solidFill>
                  <a:schemeClr val="tx1"/>
                </a:solidFill>
              </a:rPr>
              <a:t>патентов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hlinkClick r:id="rId4" action="ppaction://hlinksldjump"/>
          </p:cNvPr>
          <p:cNvSpPr/>
          <p:nvPr/>
        </p:nvSpPr>
        <p:spPr>
          <a:xfrm>
            <a:off x="8677410" y="143525"/>
            <a:ext cx="324036" cy="32403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/>
                </a:solidFill>
                <a:sym typeface="Wingdings"/>
              </a:rPr>
              <a:t>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5624" y="5003417"/>
            <a:ext cx="4832606" cy="713336"/>
          </a:xfrm>
          <a:prstGeom prst="roundRect">
            <a:avLst>
              <a:gd name="adj" fmla="val 22740"/>
            </a:avLst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</a:pPr>
            <a:r>
              <a:rPr lang="ru-RU" dirty="0" smtClean="0">
                <a:solidFill>
                  <a:schemeClr val="accent1"/>
                </a:solidFill>
                <a:latin typeface="+mj-lt"/>
                <a:cs typeface="Arial"/>
              </a:rPr>
              <a:t>Отраслевой подход</a:t>
            </a:r>
            <a:endParaRPr lang="en-US" dirty="0">
              <a:solidFill>
                <a:schemeClr val="accent1"/>
              </a:solidFill>
              <a:latin typeface="+mj-lt"/>
              <a:cs typeface="Arial"/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solidFill>
                  <a:schemeClr val="tx1"/>
                </a:solidFill>
              </a:rPr>
              <a:t>Образование – стратегическая отрасль</a:t>
            </a:r>
            <a:endParaRPr lang="en-US" sz="1400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0312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Опыт работы с учебными заведениями России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377824" y="1306671"/>
            <a:ext cx="4069366" cy="47548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Более </a:t>
            </a:r>
            <a:r>
              <a:rPr lang="en-US" sz="2400" dirty="0" smtClean="0"/>
              <a:t>130 </a:t>
            </a:r>
            <a:r>
              <a:rPr lang="ru-RU" sz="2400" dirty="0" smtClean="0"/>
              <a:t>проектов в российских вузах, в том числе: </a:t>
            </a:r>
            <a:endParaRPr lang="en-US" sz="2400" dirty="0" smtClean="0"/>
          </a:p>
          <a:p>
            <a:endParaRPr lang="en-US" sz="2400" dirty="0"/>
          </a:p>
          <a:p>
            <a:pPr marL="342900" lvl="1" indent="-342900" eaLnBrk="0" hangingPunct="0">
              <a:spcAft>
                <a:spcPts val="700"/>
              </a:spcAft>
              <a:buClr>
                <a:schemeClr val="accent1"/>
              </a:buClr>
            </a:pPr>
            <a:r>
              <a:rPr lang="en-US" sz="2000" dirty="0"/>
              <a:t>2 </a:t>
            </a:r>
            <a:r>
              <a:rPr lang="ru-RU" sz="2000" dirty="0"/>
              <a:t>национальных университета</a:t>
            </a:r>
            <a:endParaRPr lang="en-US" sz="2000" dirty="0"/>
          </a:p>
          <a:p>
            <a:pPr marL="342900" lvl="1" indent="-342900" eaLnBrk="0" hangingPunct="0">
              <a:spcAft>
                <a:spcPts val="700"/>
              </a:spcAft>
              <a:buClr>
                <a:schemeClr val="accent1"/>
              </a:buClr>
            </a:pPr>
            <a:r>
              <a:rPr lang="en-US" sz="2000" dirty="0" smtClean="0"/>
              <a:t>9</a:t>
            </a:r>
            <a:r>
              <a:rPr lang="ru-RU" sz="2000" dirty="0" smtClean="0"/>
              <a:t> из 9 </a:t>
            </a:r>
            <a:r>
              <a:rPr lang="ru-RU" sz="2000" dirty="0"/>
              <a:t>федеральных университетов</a:t>
            </a:r>
          </a:p>
          <a:p>
            <a:pPr marL="342900" lvl="1" indent="-342900" eaLnBrk="0" hangingPunct="0">
              <a:spcAft>
                <a:spcPts val="700"/>
              </a:spcAft>
              <a:buClr>
                <a:schemeClr val="accent1"/>
              </a:buClr>
            </a:pPr>
            <a:r>
              <a:rPr lang="en-US" sz="2000" dirty="0" smtClean="0"/>
              <a:t>25 </a:t>
            </a:r>
            <a:r>
              <a:rPr lang="ru-RU" sz="2000" dirty="0" smtClean="0"/>
              <a:t>из 29 научно-исследовательских университетов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FA7AC1-058D-4F3E-B252-0EF6BB943DD3}" type="datetime4">
              <a:rPr lang="en-US" smtClean="0"/>
              <a:t>December 11, 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9" name="Group 34"/>
          <p:cNvGrpSpPr/>
          <p:nvPr/>
        </p:nvGrpSpPr>
        <p:grpSpPr>
          <a:xfrm>
            <a:off x="4686785" y="1279586"/>
            <a:ext cx="4273185" cy="4292068"/>
            <a:chOff x="4707053" y="1864647"/>
            <a:chExt cx="4055947" cy="3964654"/>
          </a:xfrm>
        </p:grpSpPr>
        <p:sp>
          <p:nvSpPr>
            <p:cNvPr id="10" name="Pie 9"/>
            <p:cNvSpPr/>
            <p:nvPr/>
          </p:nvSpPr>
          <p:spPr bwMode="auto">
            <a:xfrm rot="13651180">
              <a:off x="4789303" y="1826277"/>
              <a:ext cx="3911704" cy="3988444"/>
            </a:xfrm>
            <a:prstGeom prst="pie">
              <a:avLst>
                <a:gd name="adj1" fmla="val 11545855"/>
                <a:gd name="adj2" fmla="val 16200000"/>
              </a:avLst>
            </a:prstGeom>
            <a:solidFill>
              <a:schemeClr val="tx2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2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11" name="Group 33"/>
            <p:cNvGrpSpPr/>
            <p:nvPr/>
          </p:nvGrpSpPr>
          <p:grpSpPr>
            <a:xfrm>
              <a:off x="4707053" y="1881183"/>
              <a:ext cx="4055947" cy="3948118"/>
              <a:chOff x="4707053" y="1881183"/>
              <a:chExt cx="4055947" cy="3948118"/>
            </a:xfrm>
          </p:grpSpPr>
          <p:sp>
            <p:nvSpPr>
              <p:cNvPr id="12" name="Pie 11"/>
              <p:cNvSpPr/>
              <p:nvPr/>
            </p:nvSpPr>
            <p:spPr bwMode="auto">
              <a:xfrm rot="4985187">
                <a:off x="4745423" y="1842813"/>
                <a:ext cx="3911704" cy="3988444"/>
              </a:xfrm>
              <a:prstGeom prst="pie">
                <a:avLst>
                  <a:gd name="adj1" fmla="val 11545855"/>
                  <a:gd name="adj2" fmla="val 1620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smtClean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Pie 12"/>
              <p:cNvSpPr/>
              <p:nvPr/>
            </p:nvSpPr>
            <p:spPr bwMode="auto">
              <a:xfrm rot="647580">
                <a:off x="4774556" y="1917597"/>
                <a:ext cx="3988444" cy="3911704"/>
              </a:xfrm>
              <a:prstGeom prst="pie">
                <a:avLst>
                  <a:gd name="adj1" fmla="val 11545855"/>
                  <a:gd name="adj2" fmla="val 16200000"/>
                </a:avLst>
              </a:prstGeom>
              <a:solidFill>
                <a:schemeClr val="tx2">
                  <a:lumMod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Pie 13"/>
              <p:cNvSpPr/>
              <p:nvPr/>
            </p:nvSpPr>
            <p:spPr bwMode="auto">
              <a:xfrm rot="17912142">
                <a:off x="4765683" y="1872608"/>
                <a:ext cx="3911704" cy="3988444"/>
              </a:xfrm>
              <a:prstGeom prst="pie">
                <a:avLst>
                  <a:gd name="adj1" fmla="val 11545855"/>
                  <a:gd name="adj2" fmla="val 16200000"/>
                </a:avLst>
              </a:prstGeom>
              <a:ln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Pie 14"/>
              <p:cNvSpPr/>
              <p:nvPr/>
            </p:nvSpPr>
            <p:spPr bwMode="auto">
              <a:xfrm rot="9334182">
                <a:off x="4774548" y="1907665"/>
                <a:ext cx="3988444" cy="3911704"/>
              </a:xfrm>
              <a:prstGeom prst="pie">
                <a:avLst>
                  <a:gd name="adj1" fmla="val 11545855"/>
                  <a:gd name="adj2" fmla="val 16200000"/>
                </a:avLst>
              </a:prstGeom>
              <a:solidFill>
                <a:schemeClr val="accent1">
                  <a:lumMod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151946" y="2437012"/>
                <a:ext cx="1905624" cy="554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solidFill>
                      <a:schemeClr val="bg1"/>
                    </a:solidFill>
                    <a:cs typeface="Arial" pitchFamily="34" charset="0"/>
                  </a:rPr>
                  <a:t>Инфраструктура офисного документооборота</a:t>
                </a:r>
                <a:endParaRPr lang="ru-RU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898593" y="2753109"/>
                <a:ext cx="1625599" cy="392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 sz="12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1" dirty="0" smtClean="0">
                    <a:solidFill>
                      <a:schemeClr val="bg1"/>
                    </a:solidFill>
                    <a:cs typeface="Arial" pitchFamily="34" charset="0"/>
                  </a:rPr>
                  <a:t>Промышленная печать и полиграфия</a:t>
                </a:r>
                <a:endParaRPr lang="ru-RU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117664" y="4064065"/>
                <a:ext cx="1622764" cy="483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solidFill>
                      <a:schemeClr val="bg1"/>
                    </a:solidFill>
                    <a:cs typeface="Arial" pitchFamily="34" charset="0"/>
                  </a:rPr>
                  <a:t>Персональные коммуникации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4713" y="4699415"/>
                <a:ext cx="1574022" cy="554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solidFill>
                      <a:schemeClr val="bg1"/>
                    </a:solidFill>
                    <a:cs typeface="Arial" pitchFamily="34" charset="0"/>
                  </a:rPr>
                  <a:t>Потоковый ввод и обработка документов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41399" y="3803830"/>
                <a:ext cx="1417201" cy="392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solidFill>
                      <a:schemeClr val="bg1"/>
                    </a:solidFill>
                    <a:cs typeface="Arial" pitchFamily="34" charset="0"/>
                  </a:rPr>
                  <a:t>Управление </a:t>
                </a:r>
                <a:r>
                  <a:rPr lang="ru-RU" sz="14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контентом</a:t>
                </a:r>
                <a:endParaRPr lang="ru-RU" sz="1400" b="1" dirty="0" smtClean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6171518" y="3297599"/>
                <a:ext cx="1083155" cy="106231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ru-RU" sz="900" dirty="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 bwMode="auto">
              <a:xfrm rot="5400000" flipH="1" flipV="1">
                <a:off x="6201828" y="3297460"/>
                <a:ext cx="1025911" cy="1046037"/>
              </a:xfrm>
              <a:prstGeom prst="arc">
                <a:avLst>
                  <a:gd name="adj1" fmla="val 16994742"/>
                  <a:gd name="adj2" fmla="val 5120572"/>
                </a:avLst>
              </a:prstGeom>
              <a:noFill/>
              <a:ln w="57150" cap="flat" cmpd="sng" algn="ctr">
                <a:solidFill>
                  <a:schemeClr val="bg1"/>
                </a:solidFill>
                <a:prstDash val="solid"/>
                <a:round/>
                <a:headEnd type="oval" w="med" len="med"/>
                <a:tailEnd type="arrow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ru-RU" sz="9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Arc 22"/>
              <p:cNvSpPr/>
              <p:nvPr/>
            </p:nvSpPr>
            <p:spPr bwMode="auto">
              <a:xfrm rot="16200000" flipH="1" flipV="1">
                <a:off x="6195073" y="3300763"/>
                <a:ext cx="1025911" cy="1046037"/>
              </a:xfrm>
              <a:prstGeom prst="arc">
                <a:avLst>
                  <a:gd name="adj1" fmla="val 16994742"/>
                  <a:gd name="adj2" fmla="val 5120572"/>
                </a:avLst>
              </a:prstGeom>
              <a:noFill/>
              <a:ln w="57150" cap="flat" cmpd="sng" algn="ctr">
                <a:solidFill>
                  <a:schemeClr val="bg1"/>
                </a:solidFill>
                <a:prstDash val="solid"/>
                <a:round/>
                <a:headEnd type="oval" w="med" len="med"/>
                <a:tailEnd type="arrow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ru-RU" sz="9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237243" y="3605724"/>
                <a:ext cx="1042608" cy="483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 smtClean="0">
                    <a:solidFill>
                      <a:schemeClr val="bg1"/>
                    </a:solidFill>
                    <a:cs typeface="Arial" pitchFamily="34" charset="0"/>
                  </a:rPr>
                  <a:t>Document</a:t>
                </a:r>
              </a:p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1400" b="1" dirty="0" smtClean="0">
                    <a:solidFill>
                      <a:schemeClr val="bg1"/>
                    </a:solidFill>
                    <a:cs typeface="Arial" pitchFamily="34" charset="0"/>
                  </a:rPr>
                  <a:t>    Data</a:t>
                </a:r>
                <a:endParaRPr lang="ru-RU" sz="1400" b="1" dirty="0" smtClean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47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q3v4w60x\Pictures\Education\96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1037654"/>
            <a:ext cx="5057775" cy="33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2700" dirty="0" smtClean="0"/>
              <a:t>Цифровое промышленное</a:t>
            </a:r>
            <a:r>
              <a:rPr lang="en-US" sz="2700" dirty="0" smtClean="0"/>
              <a:t> </a:t>
            </a:r>
            <a:r>
              <a:rPr lang="ru-RU" sz="2700" dirty="0" smtClean="0"/>
              <a:t>печатное оборудование</a:t>
            </a:r>
            <a:endParaRPr lang="en-US" sz="27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F2478E-91D5-404E-B155-3268D2825EFC}" type="datetime4">
              <a:rPr lang="en-US" smtClean="0"/>
              <a:t>December 11, 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5249" y="611534"/>
            <a:ext cx="3854271" cy="3830803"/>
          </a:xfrm>
          <a:prstGeom prst="roundRect">
            <a:avLst>
              <a:gd name="adj" fmla="val 22740"/>
            </a:avLst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buClr>
                <a:schemeClr val="bg1"/>
              </a:buClr>
            </a:pPr>
            <a:r>
              <a:rPr lang="ru-RU" sz="2000" dirty="0" smtClean="0">
                <a:solidFill>
                  <a:schemeClr val="accent1"/>
                </a:solidFill>
                <a:latin typeface="+mj-lt"/>
                <a:cs typeface="Arial"/>
              </a:rPr>
              <a:t>Решение </a:t>
            </a:r>
            <a:r>
              <a:rPr lang="ru-RU" sz="2000" dirty="0">
                <a:solidFill>
                  <a:schemeClr val="accent1"/>
                </a:solidFill>
                <a:latin typeface="+mj-lt"/>
                <a:cs typeface="Arial"/>
              </a:rPr>
              <a:t>основных задач издательства </a:t>
            </a:r>
            <a:r>
              <a:rPr lang="ru-RU" sz="2000" dirty="0" smtClean="0">
                <a:solidFill>
                  <a:schemeClr val="accent1"/>
                </a:solidFill>
                <a:latin typeface="+mj-lt"/>
                <a:cs typeface="Arial"/>
              </a:rPr>
              <a:t>и типографии вуза:</a:t>
            </a:r>
          </a:p>
          <a:p>
            <a:pPr lvl="0" algn="just">
              <a:buClr>
                <a:schemeClr val="bg1"/>
              </a:buClr>
            </a:pPr>
            <a:endParaRPr lang="ru-RU" sz="1600" dirty="0">
              <a:solidFill>
                <a:schemeClr val="accent1"/>
              </a:solidFill>
              <a:latin typeface="+mj-lt"/>
              <a:cs typeface="Arial"/>
            </a:endParaRPr>
          </a:p>
          <a:p>
            <a:pPr lvl="0" indent="2286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100% обеспечение всех потребностей учебного процесса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и маркетинговых потребностей </a:t>
            </a:r>
            <a:r>
              <a:rPr lang="ru-RU" sz="1700" dirty="0" smtClean="0">
                <a:solidFill>
                  <a:schemeClr val="tx1"/>
                </a:solidFill>
              </a:rPr>
              <a:t>вуза</a:t>
            </a:r>
            <a:endParaRPr lang="ru-RU" sz="1700" dirty="0">
              <a:solidFill>
                <a:schemeClr val="tx1"/>
              </a:solidFill>
            </a:endParaRPr>
          </a:p>
          <a:p>
            <a:pPr lvl="0" indent="2286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Печать малых тиражей по приемлемой </a:t>
            </a:r>
            <a:r>
              <a:rPr lang="ru-RU" sz="1700" dirty="0" smtClean="0">
                <a:solidFill>
                  <a:schemeClr val="tx1"/>
                </a:solidFill>
              </a:rPr>
              <a:t>себестоимости</a:t>
            </a:r>
            <a:endParaRPr lang="ru-RU" sz="1700" dirty="0">
              <a:solidFill>
                <a:schemeClr val="tx1"/>
              </a:solidFill>
            </a:endParaRPr>
          </a:p>
          <a:p>
            <a:pPr lvl="0" indent="2286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Высокое качество печатной </a:t>
            </a:r>
            <a:r>
              <a:rPr lang="ru-RU" sz="1700" dirty="0" smtClean="0">
                <a:solidFill>
                  <a:schemeClr val="tx1"/>
                </a:solidFill>
              </a:rPr>
              <a:t>продукции</a:t>
            </a:r>
            <a:endParaRPr lang="ru-RU" sz="1700" dirty="0">
              <a:solidFill>
                <a:schemeClr val="tx1"/>
              </a:solidFill>
            </a:endParaRPr>
          </a:p>
          <a:p>
            <a:pPr lvl="0" indent="2286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Печать переменных </a:t>
            </a:r>
            <a:r>
              <a:rPr lang="ru-RU" sz="1700" dirty="0" smtClean="0">
                <a:solidFill>
                  <a:schemeClr val="tx1"/>
                </a:solidFill>
              </a:rPr>
              <a:t>данных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599293"/>
            <a:ext cx="7200900" cy="1665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algn="just">
              <a:lnSpc>
                <a:spcPct val="110000"/>
              </a:lnSpc>
              <a:buClr>
                <a:schemeClr val="accent1"/>
              </a:buClr>
            </a:pPr>
            <a:r>
              <a:rPr lang="ru-RU" b="1" dirty="0">
                <a:solidFill>
                  <a:schemeClr val="bg1"/>
                </a:solidFill>
              </a:rPr>
              <a:t>Развитие функциональности: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628650" lvl="0" indent="-285750" algn="just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Коммерциализация услуг печати</a:t>
            </a:r>
          </a:p>
          <a:p>
            <a:pPr marL="628650" lvl="0" indent="-285750" algn="just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Интеграция работы </a:t>
            </a:r>
            <a:r>
              <a:rPr lang="ru-RU" dirty="0" smtClean="0">
                <a:solidFill>
                  <a:schemeClr val="bg1"/>
                </a:solidFill>
              </a:rPr>
              <a:t>издательства и типографии </a:t>
            </a:r>
            <a:r>
              <a:rPr lang="ru-RU" dirty="0">
                <a:solidFill>
                  <a:schemeClr val="bg1"/>
                </a:solidFill>
              </a:rPr>
              <a:t>с </a:t>
            </a:r>
            <a:r>
              <a:rPr lang="ru-RU" dirty="0" smtClean="0">
                <a:solidFill>
                  <a:schemeClr val="bg1"/>
                </a:solidFill>
              </a:rPr>
              <a:t>другими подразделениями университета</a:t>
            </a:r>
          </a:p>
          <a:p>
            <a:pPr marL="628650" lvl="0" indent="-285750" algn="just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Предоставление новых </a:t>
            </a:r>
            <a:r>
              <a:rPr lang="ru-RU" dirty="0" smtClean="0">
                <a:solidFill>
                  <a:schemeClr val="bg1"/>
                </a:solidFill>
              </a:rPr>
              <a:t>сервисов для заказчиков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/>
          <p:cNvSpPr/>
          <p:nvPr/>
        </p:nvSpPr>
        <p:spPr>
          <a:xfrm flipV="1">
            <a:off x="0" y="995545"/>
            <a:ext cx="6258296" cy="3751954"/>
          </a:xfrm>
          <a:prstGeom prst="round1Rect">
            <a:avLst>
              <a:gd name="adj" fmla="val 3318"/>
            </a:avLst>
          </a:prstGeom>
          <a:solidFill>
            <a:srgbClr val="FFFFFF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39728" cy="6856413"/>
            <a:chOff x="0" y="0"/>
            <a:chExt cx="9139728" cy="68564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9139728" cy="68564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6256563"/>
              <a:ext cx="1545336" cy="431368"/>
            </a:xfrm>
            <a:prstGeom prst="rect">
              <a:avLst/>
            </a:prstGeom>
          </p:spPr>
        </p:pic>
      </p:grpSp>
      <p:sp>
        <p:nvSpPr>
          <p:cNvPr id="16" name="Round Single Corner Rectangle 15"/>
          <p:cNvSpPr/>
          <p:nvPr/>
        </p:nvSpPr>
        <p:spPr>
          <a:xfrm flipV="1">
            <a:off x="-22053" y="995534"/>
            <a:ext cx="5413450" cy="4736525"/>
          </a:xfrm>
          <a:prstGeom prst="round1Rect">
            <a:avLst>
              <a:gd name="adj" fmla="val 3318"/>
            </a:avLst>
          </a:prstGeom>
          <a:solidFill>
            <a:srgbClr val="FFFFFF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Round Single Corner Rectangle 16"/>
          <p:cNvSpPr/>
          <p:nvPr/>
        </p:nvSpPr>
        <p:spPr>
          <a:xfrm>
            <a:off x="0" y="294787"/>
            <a:ext cx="5391397" cy="727121"/>
          </a:xfrm>
          <a:prstGeom prst="round1Rect">
            <a:avLst>
              <a:gd name="adj" fmla="val 1383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28961" y="300325"/>
            <a:ext cx="5403882" cy="7271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Новые вызовы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122846" y="984629"/>
            <a:ext cx="5078545" cy="3479426"/>
          </a:xfrm>
          <a:prstGeom prst="roundRect">
            <a:avLst>
              <a:gd name="adj" fmla="val 4183"/>
            </a:avLst>
          </a:prstGeom>
          <a:noFill/>
        </p:spPr>
        <p:txBody>
          <a:bodyPr vert="horz" lIns="91440" tIns="91440" rIns="91440" bIns="9144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68275" indent="-16827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1175" indent="-164592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6656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286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Выход вузов на </a:t>
            </a:r>
            <a:r>
              <a:rPr lang="ru-RU" b="1" dirty="0" smtClean="0">
                <a:solidFill>
                  <a:schemeClr val="tx1"/>
                </a:solidFill>
              </a:rPr>
              <a:t>международный</a:t>
            </a:r>
            <a:r>
              <a:rPr lang="ru-RU" dirty="0" smtClean="0">
                <a:solidFill>
                  <a:schemeClr val="tx1"/>
                </a:solidFill>
              </a:rPr>
              <a:t> образовательный рынок</a:t>
            </a:r>
          </a:p>
          <a:p>
            <a:pPr indent="2286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Увеличивается </a:t>
            </a:r>
            <a:r>
              <a:rPr lang="ru-RU" dirty="0">
                <a:solidFill>
                  <a:schemeClr val="tx1"/>
                </a:solidFill>
              </a:rPr>
              <a:t>количество </a:t>
            </a:r>
            <a:r>
              <a:rPr lang="ru-RU" b="1" dirty="0">
                <a:solidFill>
                  <a:schemeClr val="tx1"/>
                </a:solidFill>
              </a:rPr>
              <a:t>небольших</a:t>
            </a:r>
            <a:r>
              <a:rPr lang="ru-RU" dirty="0">
                <a:solidFill>
                  <a:schemeClr val="tx1"/>
                </a:solidFill>
              </a:rPr>
              <a:t> заказов</a:t>
            </a:r>
            <a:endParaRPr lang="en-US" dirty="0">
              <a:solidFill>
                <a:schemeClr val="tx1"/>
              </a:solidFill>
            </a:endParaRPr>
          </a:p>
          <a:p>
            <a:pPr indent="2286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Заказчики </a:t>
            </a:r>
            <a:r>
              <a:rPr lang="ru-RU" b="1" dirty="0" smtClean="0">
                <a:solidFill>
                  <a:schemeClr val="tx1"/>
                </a:solidFill>
              </a:rPr>
              <a:t>сравнивают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цены поставщиков, сроки, удобство работы</a:t>
            </a:r>
            <a:endParaRPr lang="en-US" dirty="0">
              <a:solidFill>
                <a:schemeClr val="tx1"/>
              </a:solidFill>
            </a:endParaRPr>
          </a:p>
          <a:p>
            <a:pPr indent="2286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Сложнее </a:t>
            </a:r>
            <a:r>
              <a:rPr lang="ru-RU" b="1" dirty="0">
                <a:solidFill>
                  <a:schemeClr val="tx1"/>
                </a:solidFill>
              </a:rPr>
              <a:t>удержать</a:t>
            </a:r>
            <a:r>
              <a:rPr lang="ru-RU" dirty="0">
                <a:solidFill>
                  <a:schemeClr val="tx1"/>
                </a:solidFill>
              </a:rPr>
              <a:t> заказчиков</a:t>
            </a:r>
            <a:endParaRPr lang="en-US" dirty="0">
              <a:solidFill>
                <a:schemeClr val="tx1"/>
              </a:solidFill>
            </a:endParaRPr>
          </a:p>
          <a:p>
            <a:pPr indent="2286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Нет способа </a:t>
            </a:r>
            <a:r>
              <a:rPr lang="ru-RU" b="1" dirty="0" smtClean="0">
                <a:solidFill>
                  <a:schemeClr val="tx1"/>
                </a:solidFill>
              </a:rPr>
              <a:t>проинформировать</a:t>
            </a:r>
            <a:r>
              <a:rPr lang="ru-RU" dirty="0" smtClean="0">
                <a:solidFill>
                  <a:schemeClr val="tx1"/>
                </a:solidFill>
              </a:rPr>
              <a:t> заказчиков о новых услугах</a:t>
            </a:r>
            <a:endParaRPr lang="en-US" dirty="0" smtClean="0">
              <a:solidFill>
                <a:schemeClr val="tx1"/>
              </a:solidFill>
            </a:endParaRPr>
          </a:p>
          <a:p>
            <a:pPr indent="2286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Более </a:t>
            </a:r>
            <a:r>
              <a:rPr lang="ru-RU" b="1" dirty="0">
                <a:solidFill>
                  <a:schemeClr val="tx1"/>
                </a:solidFill>
              </a:rPr>
              <a:t>сложные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кросс-</a:t>
            </a:r>
            <a:r>
              <a:rPr lang="ru-RU" dirty="0" err="1">
                <a:solidFill>
                  <a:schemeClr val="tx1"/>
                </a:solidFill>
              </a:rPr>
              <a:t>медийные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персонализированные </a:t>
            </a:r>
            <a:r>
              <a:rPr lang="ru-RU" dirty="0" smtClean="0">
                <a:solidFill>
                  <a:schemeClr val="tx1"/>
                </a:solidFill>
              </a:rPr>
              <a:t>коммуникации</a:t>
            </a:r>
          </a:p>
        </p:txBody>
      </p:sp>
    </p:spTree>
    <p:extLst>
      <p:ext uri="{BB962C8B-B14F-4D97-AF65-F5344CB8AC3E}">
        <p14:creationId xmlns:p14="http://schemas.microsoft.com/office/powerpoint/2010/main" val="19068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q3v4w60x\Pictures\Education\Getty_83989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482" y="0"/>
            <a:ext cx="103214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3F8346-564D-4B4A-A45E-83ED0DFD7962}" type="datetime4">
              <a:rPr lang="en-US" smtClean="0"/>
              <a:t>December 11, 2013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Round Single Corner Rectangle 13"/>
          <p:cNvSpPr/>
          <p:nvPr/>
        </p:nvSpPr>
        <p:spPr>
          <a:xfrm flipV="1">
            <a:off x="-22053" y="995537"/>
            <a:ext cx="4775028" cy="3233562"/>
          </a:xfrm>
          <a:prstGeom prst="round1Rect">
            <a:avLst>
              <a:gd name="adj" fmla="val 0"/>
            </a:avLst>
          </a:prstGeom>
          <a:solidFill>
            <a:srgbClr val="FFFFFF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 Single Corner Rectangle 14"/>
          <p:cNvSpPr/>
          <p:nvPr/>
        </p:nvSpPr>
        <p:spPr>
          <a:xfrm>
            <a:off x="0" y="294787"/>
            <a:ext cx="4752975" cy="727121"/>
          </a:xfrm>
          <a:prstGeom prst="round1Rect">
            <a:avLst>
              <a:gd name="adj" fmla="val 1383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/>
            <a:r>
              <a:rPr lang="ru-RU" sz="2800" dirty="0" smtClean="0"/>
              <a:t>Что важно для заказчика?</a:t>
            </a:r>
            <a:endParaRPr lang="en-US" sz="2800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22847" y="1175701"/>
            <a:ext cx="4630128" cy="2853374"/>
          </a:xfrm>
          <a:prstGeom prst="roundRect">
            <a:avLst>
              <a:gd name="adj" fmla="val 4183"/>
            </a:avLst>
          </a:prstGeom>
          <a:noFill/>
        </p:spPr>
        <p:txBody>
          <a:bodyPr vert="horz" lIns="91440" tIns="91440" rIns="91440" bIns="9144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68275" indent="-16827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1175" indent="-164592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6656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286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Возможность сделать заказ 24/7</a:t>
            </a:r>
            <a:endParaRPr lang="en-US" sz="1800" dirty="0">
              <a:solidFill>
                <a:schemeClr val="tx1"/>
              </a:solidFill>
            </a:endParaRPr>
          </a:p>
          <a:p>
            <a:pPr lvl="0" indent="2286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Простота и оперативность заказа</a:t>
            </a:r>
            <a:endParaRPr lang="en-US" sz="1800" dirty="0">
              <a:solidFill>
                <a:schemeClr val="tx1"/>
              </a:solidFill>
            </a:endParaRPr>
          </a:p>
          <a:p>
            <a:pPr lvl="0" indent="2286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Предсказуемость результата</a:t>
            </a:r>
            <a:endParaRPr lang="en-US" sz="1800" dirty="0">
              <a:solidFill>
                <a:schemeClr val="tx1"/>
              </a:solidFill>
            </a:endParaRPr>
          </a:p>
          <a:p>
            <a:pPr lvl="0" indent="2286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Понятное ценообразование</a:t>
            </a:r>
          </a:p>
          <a:p>
            <a:pPr indent="2286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Соблюдение корпоративного стиля</a:t>
            </a:r>
            <a:endParaRPr lang="en-US" sz="1800" dirty="0">
              <a:solidFill>
                <a:schemeClr val="tx1"/>
              </a:solidFill>
            </a:endParaRPr>
          </a:p>
          <a:p>
            <a:pPr indent="2286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Отслеживание </a:t>
            </a:r>
            <a:r>
              <a:rPr lang="ru-RU" sz="1800" dirty="0" smtClean="0">
                <a:solidFill>
                  <a:schemeClr val="tx1"/>
                </a:solidFill>
              </a:rPr>
              <a:t>выполнения заказа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22053" y="4629149"/>
            <a:ext cx="4775028" cy="616983"/>
            <a:chOff x="-22053" y="4629149"/>
            <a:chExt cx="4775028" cy="616983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-22053" y="4629149"/>
              <a:ext cx="4775028" cy="616983"/>
            </a:xfrm>
            <a:prstGeom prst="round1Rect">
              <a:avLst>
                <a:gd name="adj" fmla="val 0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9099" y="4724400"/>
              <a:ext cx="4191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Нужна автоматизированная система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537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work\Мероприятия\2013 10 02 RBL\W2P\pics\slid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1" y="836712"/>
            <a:ext cx="864096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Web-to-Print</a:t>
            </a:r>
            <a:endParaRPr lang="ru-RU" sz="3600" dirty="0" smtClean="0">
              <a:sym typeface="Xerox Sans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9654" y="1445005"/>
            <a:ext cx="3492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>
              <a:lnSpc>
                <a:spcPct val="80000"/>
              </a:lnSpc>
            </a:pPr>
            <a:r>
              <a:rPr lang="ru-RU" sz="20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Оптимизация производства</a:t>
            </a:r>
            <a:endParaRPr lang="en-US" sz="2000" dirty="0">
              <a:solidFill>
                <a:schemeClr val="bg1">
                  <a:lumMod val="65000"/>
                </a:schemeClr>
              </a:solidFill>
              <a:ea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7566" y="1901132"/>
            <a:ext cx="4142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80000"/>
              </a:lnSpc>
            </a:pP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Снижение операционных расходов</a:t>
            </a:r>
            <a:endParaRPr lang="en-US" sz="2000" dirty="0">
              <a:solidFill>
                <a:schemeClr val="bg1">
                  <a:lumMod val="65000"/>
                </a:schemeClr>
              </a:solidFill>
              <a:ea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213" y="5315726"/>
            <a:ext cx="2228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80000"/>
              </a:lnSpc>
            </a:pP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Готовые шаблоны</a:t>
            </a:r>
            <a:endParaRPr lang="en-US" sz="2000" dirty="0">
              <a:solidFill>
                <a:schemeClr val="bg1">
                  <a:lumMod val="65000"/>
                </a:schemeClr>
              </a:solidFill>
              <a:ea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35385" y="2622182"/>
            <a:ext cx="1915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80000"/>
              </a:lnSpc>
            </a:pP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Автоматизация</a:t>
            </a:r>
            <a:endParaRPr lang="en-US" sz="2000" dirty="0">
              <a:solidFill>
                <a:schemeClr val="bg1">
                  <a:lumMod val="65000"/>
                </a:schemeClr>
              </a:solidFill>
              <a:ea typeface="ＭＳ Ｐゴシック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0538" y="1657916"/>
            <a:ext cx="2949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80000"/>
              </a:lnSpc>
            </a:pP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Рост количества заказов</a:t>
            </a:r>
            <a:endParaRPr lang="en-US" sz="2000" dirty="0">
              <a:solidFill>
                <a:schemeClr val="bg1">
                  <a:lumMod val="65000"/>
                </a:schemeClr>
              </a:solidFill>
              <a:ea typeface="ＭＳ Ｐゴシック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83625" y="5743999"/>
            <a:ext cx="36199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80000"/>
              </a:lnSpc>
            </a:pP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Короткие тиражи без проблем</a:t>
            </a:r>
            <a:endParaRPr lang="en-US" sz="2000" dirty="0">
              <a:solidFill>
                <a:schemeClr val="bg1">
                  <a:lumMod val="65000"/>
                </a:schemeClr>
              </a:solidFill>
              <a:ea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82108" y="5134044"/>
            <a:ext cx="3873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80000"/>
              </a:lnSpc>
            </a:pP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Работа с переменными данными</a:t>
            </a:r>
            <a:endParaRPr lang="en-US" sz="2000" dirty="0">
              <a:solidFill>
                <a:schemeClr val="bg1">
                  <a:lumMod val="65000"/>
                </a:schemeClr>
              </a:solidFill>
              <a:ea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3023" y="4795490"/>
            <a:ext cx="45656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80000"/>
              </a:lnSpc>
            </a:pP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Снижение сроков размещения заказов</a:t>
            </a:r>
            <a:endParaRPr lang="en-US" sz="2000" dirty="0">
              <a:solidFill>
                <a:schemeClr val="bg1">
                  <a:lumMod val="65000"/>
                </a:schemeClr>
              </a:solidFill>
              <a:ea typeface="ＭＳ Ｐゴシック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9792" y="1338643"/>
            <a:ext cx="25875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80000"/>
              </a:lnSpc>
            </a:pP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Новый канал продаж</a:t>
            </a:r>
            <a:endParaRPr lang="en-US" sz="2000" dirty="0">
              <a:solidFill>
                <a:schemeClr val="bg1">
                  <a:lumMod val="65000"/>
                </a:schemeClr>
              </a:solidFill>
              <a:ea typeface="ＭＳ Ｐゴシック" charset="-128"/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</p:spPr>
        <p:txBody>
          <a:bodyPr/>
          <a:lstStyle/>
          <a:p>
            <a:fld id="{EFC9EDAF-004A-4B2F-9838-646F44F8FA9C}" type="datetime4">
              <a:rPr lang="en-US" smtClean="0"/>
              <a:t>December 11, 2013</a:t>
            </a:fld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</p:spPr>
        <p:txBody>
          <a:bodyPr/>
          <a:lstStyle/>
          <a:p>
            <a:fld id="{A1A90B47-E214-4AA0-ABCC-FFA55F6C27D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2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</p:spPr>
        <p:txBody>
          <a:bodyPr/>
          <a:lstStyle/>
          <a:p>
            <a:fld id="{EFC9EDAF-004A-4B2F-9838-646F44F8FA9C}" type="datetime4">
              <a:rPr lang="en-US" smtClean="0"/>
              <a:t>December 11, 2013</a:t>
            </a:fld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</p:spPr>
        <p:txBody>
          <a:bodyPr/>
          <a:lstStyle/>
          <a:p>
            <a:fld id="{A1A90B47-E214-4AA0-ABCC-FFA55F6C27D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77823" y="291415"/>
            <a:ext cx="8412480" cy="8229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Возможности </a:t>
            </a:r>
            <a:r>
              <a:rPr lang="en-US" smtClean="0"/>
              <a:t>Web-to-Print</a:t>
            </a:r>
            <a:r>
              <a:rPr lang="ru-RU" smtClean="0"/>
              <a:t> 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377825" y="1201593"/>
            <a:ext cx="4166879" cy="4754880"/>
          </a:xfrm>
        </p:spPr>
        <p:txBody>
          <a:bodyPr>
            <a:normAutofit/>
          </a:bodyPr>
          <a:lstStyle/>
          <a:p>
            <a:pPr indent="2286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Работа как с </a:t>
            </a:r>
            <a:r>
              <a:rPr lang="ru-RU" sz="1800" b="1" dirty="0">
                <a:solidFill>
                  <a:schemeClr val="tx1"/>
                </a:solidFill>
              </a:rPr>
              <a:t>внутренними</a:t>
            </a:r>
            <a:r>
              <a:rPr lang="ru-RU" sz="1800" dirty="0">
                <a:solidFill>
                  <a:schemeClr val="tx1"/>
                </a:solidFill>
              </a:rPr>
              <a:t>, так и с </a:t>
            </a:r>
            <a:r>
              <a:rPr lang="ru-RU" sz="1800" b="1" dirty="0">
                <a:solidFill>
                  <a:schemeClr val="tx1"/>
                </a:solidFill>
              </a:rPr>
              <a:t>внешними</a:t>
            </a:r>
            <a:r>
              <a:rPr lang="ru-RU" sz="1800" dirty="0">
                <a:solidFill>
                  <a:schemeClr val="tx1"/>
                </a:solidFill>
              </a:rPr>
              <a:t> заказчиками</a:t>
            </a:r>
            <a:endParaRPr lang="en-US" sz="1800" dirty="0">
              <a:solidFill>
                <a:schemeClr val="tx1"/>
              </a:solidFill>
            </a:endParaRPr>
          </a:p>
          <a:p>
            <a:pPr indent="2286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Продвинутая </a:t>
            </a:r>
            <a:r>
              <a:rPr lang="ru-RU" sz="1800" b="1" dirty="0">
                <a:solidFill>
                  <a:schemeClr val="tx1"/>
                </a:solidFill>
              </a:rPr>
              <a:t>онлайн дизайн-студия</a:t>
            </a:r>
          </a:p>
          <a:p>
            <a:pPr indent="2286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Библиотека </a:t>
            </a:r>
            <a:r>
              <a:rPr lang="ru-RU" sz="1800" b="1" dirty="0">
                <a:solidFill>
                  <a:schemeClr val="tx1"/>
                </a:solidFill>
              </a:rPr>
              <a:t>шаблонов</a:t>
            </a:r>
            <a:r>
              <a:rPr lang="ru-RU" sz="1800" dirty="0">
                <a:solidFill>
                  <a:schemeClr val="tx1"/>
                </a:solidFill>
              </a:rPr>
              <a:t>, возможность создавать новые</a:t>
            </a:r>
          </a:p>
          <a:p>
            <a:pPr indent="2286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Поддержка </a:t>
            </a:r>
            <a:r>
              <a:rPr lang="ru-RU" sz="1800" b="1" dirty="0">
                <a:solidFill>
                  <a:schemeClr val="tx1"/>
                </a:solidFill>
              </a:rPr>
              <a:t>фотобанков</a:t>
            </a:r>
            <a:r>
              <a:rPr lang="ru-RU" sz="1800" dirty="0">
                <a:solidFill>
                  <a:schemeClr val="tx1"/>
                </a:solidFill>
              </a:rPr>
              <a:t> и </a:t>
            </a:r>
            <a:r>
              <a:rPr lang="ru-RU" sz="1800" b="1" dirty="0" err="1" smtClean="0">
                <a:solidFill>
                  <a:schemeClr val="tx1"/>
                </a:solidFill>
              </a:rPr>
              <a:t>соцсетей</a:t>
            </a:r>
            <a:endParaRPr lang="ru-RU" sz="1800" b="1" dirty="0">
              <a:solidFill>
                <a:schemeClr val="tx1"/>
              </a:solidFill>
            </a:endParaRPr>
          </a:p>
          <a:p>
            <a:pPr indent="2286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Возможность </a:t>
            </a:r>
            <a:r>
              <a:rPr lang="ru-RU" sz="1800" b="1" dirty="0">
                <a:solidFill>
                  <a:schemeClr val="tx1"/>
                </a:solidFill>
              </a:rPr>
              <a:t>интеграции</a:t>
            </a:r>
            <a:r>
              <a:rPr lang="ru-RU" sz="1800" dirty="0">
                <a:solidFill>
                  <a:schemeClr val="tx1"/>
                </a:solidFill>
              </a:rPr>
              <a:t> с системами управления производством (</a:t>
            </a:r>
            <a:r>
              <a:rPr lang="en-GB" sz="1800" dirty="0">
                <a:solidFill>
                  <a:schemeClr val="tx1"/>
                </a:solidFill>
              </a:rPr>
              <a:t>MIS</a:t>
            </a:r>
            <a:r>
              <a:rPr lang="ru-RU" sz="1800" dirty="0">
                <a:solidFill>
                  <a:schemeClr val="tx1"/>
                </a:solidFill>
              </a:rPr>
              <a:t>), </a:t>
            </a:r>
            <a:r>
              <a:rPr lang="en-US" sz="1800" dirty="0">
                <a:solidFill>
                  <a:schemeClr val="tx1"/>
                </a:solidFill>
              </a:rPr>
              <a:t>CRM, </a:t>
            </a:r>
            <a:r>
              <a:rPr lang="ru-RU" sz="1800" dirty="0">
                <a:solidFill>
                  <a:schemeClr val="tx1"/>
                </a:solidFill>
              </a:rPr>
              <a:t>платежными системами, службами доставки и другими службами заказчика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3" name="Picture 4" descr="j04091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4013" y="1278819"/>
            <a:ext cx="4339988" cy="557918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797" y="6053394"/>
            <a:ext cx="1828649" cy="8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5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ГПУ">
  <a:themeElements>
    <a:clrScheme name="Xerox Turquoise">
      <a:dk1>
        <a:srgbClr val="000000"/>
      </a:dk1>
      <a:lt1>
        <a:srgbClr val="FFFFFF"/>
      </a:lt1>
      <a:dk2>
        <a:srgbClr val="6DAF3D"/>
      </a:dk2>
      <a:lt2>
        <a:srgbClr val="FD9F13"/>
      </a:lt2>
      <a:accent1>
        <a:srgbClr val="34BCBA"/>
      </a:accent1>
      <a:accent2>
        <a:srgbClr val="2895D5"/>
      </a:accent2>
      <a:accent3>
        <a:srgbClr val="7053AA"/>
      </a:accent3>
      <a:accent4>
        <a:srgbClr val="9B2583"/>
      </a:accent4>
      <a:accent5>
        <a:srgbClr val="E64BA2"/>
      </a:accent5>
      <a:accent6>
        <a:srgbClr val="E67600"/>
      </a:accent6>
      <a:hlink>
        <a:srgbClr val="34BCBA"/>
      </a:hlink>
      <a:folHlink>
        <a:srgbClr val="6667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РГПУ</Template>
  <TotalTime>0</TotalTime>
  <Words>680</Words>
  <Application>Microsoft Office PowerPoint</Application>
  <PresentationFormat>On-screen Show (4:3)</PresentationFormat>
  <Paragraphs>137</Paragraphs>
  <Slides>12</Slides>
  <Notes>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14" baseType="lpstr">
      <vt:lpstr>РГПУ</vt:lpstr>
      <vt:lpstr>Развитие цифровых технологий в вузовском книгоиздании</vt:lpstr>
      <vt:lpstr>Развитие цифровых технологий в вузовском книгоиздании</vt:lpstr>
      <vt:lpstr>Xerox сегодня: крупнейшая глобальная компания, специализирующаяся на управлении информацией</vt:lpstr>
      <vt:lpstr>Опыт работы с учебными заведениями России</vt:lpstr>
      <vt:lpstr>Цифровое промышленное печатное оборудование</vt:lpstr>
      <vt:lpstr>PowerPoint Presentation</vt:lpstr>
      <vt:lpstr>PowerPoint Presentation</vt:lpstr>
      <vt:lpstr>Web-to-Print</vt:lpstr>
      <vt:lpstr>PowerPoint Presentation</vt:lpstr>
      <vt:lpstr>Основные выгоды от перехода в онлайн</vt:lpstr>
      <vt:lpstr>PowerPoint Presentation</vt:lpstr>
      <vt:lpstr>PowerPoint Presentation</vt:lpstr>
      <vt:lpstr>Custom Show 1</vt:lpstr>
    </vt:vector>
  </TitlesOfParts>
  <Company>Xerox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цифровых технологий в вузовском книгоиздании</dc:title>
  <dc:creator>Xerox Corporation</dc:creator>
  <cp:lastModifiedBy>Xerox Corporation</cp:lastModifiedBy>
  <cp:revision>87</cp:revision>
  <dcterms:created xsi:type="dcterms:W3CDTF">2013-11-26T08:15:53Z</dcterms:created>
  <dcterms:modified xsi:type="dcterms:W3CDTF">2013-12-11T10:32:38Z</dcterms:modified>
</cp:coreProperties>
</file>